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81" r:id="rId4"/>
    <p:sldId id="283" r:id="rId5"/>
    <p:sldId id="282" r:id="rId6"/>
    <p:sldId id="285" r:id="rId7"/>
    <p:sldId id="286" r:id="rId8"/>
    <p:sldId id="287" r:id="rId9"/>
    <p:sldId id="259" r:id="rId10"/>
    <p:sldId id="290" r:id="rId11"/>
    <p:sldId id="260" r:id="rId12"/>
    <p:sldId id="291" r:id="rId13"/>
    <p:sldId id="289" r:id="rId14"/>
    <p:sldId id="288" r:id="rId15"/>
    <p:sldId id="266" r:id="rId16"/>
    <p:sldId id="264" r:id="rId17"/>
    <p:sldId id="265" r:id="rId18"/>
    <p:sldId id="267" r:id="rId19"/>
    <p:sldId id="268" r:id="rId20"/>
    <p:sldId id="270" r:id="rId21"/>
    <p:sldId id="271" r:id="rId22"/>
    <p:sldId id="273" r:id="rId23"/>
    <p:sldId id="275" r:id="rId24"/>
    <p:sldId id="277" r:id="rId25"/>
    <p:sldId id="278" r:id="rId26"/>
    <p:sldId id="279" r:id="rId27"/>
    <p:sldId id="280" r:id="rId28"/>
  </p:sldIdLst>
  <p:sldSz cx="12192000" cy="6858000"/>
  <p:notesSz cx="6858000" cy="9144000"/>
  <p:embeddedFontLst>
    <p:embeddedFont>
      <p:font typeface="Century Gothic" panose="020B0502020202020204" pitchFamily="34" charset="0"/>
      <p:regular r:id="rId30"/>
      <p:bold r:id="rId31"/>
      <p:italic r:id="rId32"/>
      <p:boldItalic r:id="rId33"/>
    </p:embeddedFont>
    <p:embeddedFont>
      <p:font typeface="Quattrocento Sans" panose="020B0502050000020003" pitchFamily="34" charset="0"/>
      <p:regular r:id="rId34"/>
      <p:bold r:id="rId35"/>
      <p:italic r:id="rId36"/>
      <p:boldItalic r:id="rId37"/>
    </p:embeddedFont>
    <p:embeddedFont>
      <p:font typeface="Tahoma" panose="020B0604030504040204" pitchFamily="34" charset="0"/>
      <p:regular r:id="rId38"/>
      <p:bold r:id="rId39"/>
    </p:embeddedFont>
    <p:embeddedFont>
      <p:font typeface="Trebuchet MS" panose="020B0603020202020204" pitchFamily="34" charset="0"/>
      <p:regular r:id="rId40"/>
      <p:bold r:id="rId41"/>
      <p:italic r:id="rId42"/>
      <p:boldItalic r:id="rId43"/>
    </p:embeddedFont>
    <p:embeddedFont>
      <p:font typeface="Verdana" panose="020B060403050404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40">
          <p15:clr>
            <a:srgbClr val="A4A3A4"/>
          </p15:clr>
        </p15:guide>
        <p15:guide id="2" orient="horz" pos="144">
          <p15:clr>
            <a:srgbClr val="A4A3A4"/>
          </p15:clr>
        </p15:guide>
        <p15:guide id="3" orient="horz" pos="4104">
          <p15:clr>
            <a:srgbClr val="A4A3A4"/>
          </p15:clr>
        </p15:guide>
        <p15:guide id="4" pos="7440">
          <p15:clr>
            <a:srgbClr val="A4A3A4"/>
          </p15:clr>
        </p15:guide>
        <p15:guide id="5" orient="horz" pos="1512">
          <p15:clr>
            <a:srgbClr val="A4A3A4"/>
          </p15:clr>
        </p15:guide>
        <p15:guide id="6" orient="horz" pos="2376">
          <p15:clr>
            <a:srgbClr val="A4A3A4"/>
          </p15:clr>
        </p15:guide>
        <p15:guide id="7" pos="4824">
          <p15:clr>
            <a:srgbClr val="A4A3A4"/>
          </p15:clr>
        </p15:guide>
        <p15:guide id="8" pos="2016">
          <p15:clr>
            <a:srgbClr val="A4A3A4"/>
          </p15:clr>
        </p15:guide>
        <p15:guide id="9" orient="horz" pos="1680">
          <p15:clr>
            <a:srgbClr val="A4A3A4"/>
          </p15:clr>
        </p15:guide>
        <p15:guide id="10" orient="horz" pos="1008">
          <p15:clr>
            <a:srgbClr val="A4A3A4"/>
          </p15:clr>
        </p15:guide>
        <p15:guide id="11" pos="408">
          <p15:clr>
            <a:srgbClr val="A4A3A4"/>
          </p15:clr>
        </p15:guide>
        <p15:guide id="12" orient="horz" pos="792">
          <p15:clr>
            <a:srgbClr val="A4A3A4"/>
          </p15:clr>
        </p15:guide>
        <p15:guide id="13" orient="horz" pos="2760">
          <p15:clr>
            <a:srgbClr val="A4A3A4"/>
          </p15:clr>
        </p15:guide>
        <p15:guide id="14" orient="horz" pos="3024">
          <p15:clr>
            <a:srgbClr val="A4A3A4"/>
          </p15:clr>
        </p15:guide>
        <p15:guide id="15" pos="3840">
          <p15:clr>
            <a:srgbClr val="A4A3A4"/>
          </p15:clr>
        </p15:guide>
        <p15:guide id="16" orient="horz" pos="22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jeQguq1d7+rtjK+pCC7cZ34zQa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5033" autoAdjust="0"/>
  </p:normalViewPr>
  <p:slideViewPr>
    <p:cSldViewPr snapToGrid="0">
      <p:cViewPr varScale="1">
        <p:scale>
          <a:sx n="78" d="100"/>
          <a:sy n="78" d="100"/>
        </p:scale>
        <p:origin x="850" y="7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98A3AD"/>
              </a:solidFill>
              <a:ln w="19050">
                <a:noFill/>
              </a:ln>
              <a:effectLst/>
            </c:spPr>
            <c:extLst>
              <c:ext xmlns:c16="http://schemas.microsoft.com/office/drawing/2014/chart" uri="{C3380CC4-5D6E-409C-BE32-E72D297353CC}">
                <c16:uniqueId val="{00000001-619B-4A14-9400-6B387354EC86}"/>
              </c:ext>
            </c:extLst>
          </c:dPt>
          <c:dPt>
            <c:idx val="1"/>
            <c:bubble3D val="0"/>
            <c:spPr>
              <a:solidFill>
                <a:srgbClr val="E6E6E6"/>
              </a:solidFill>
              <a:ln w="19050">
                <a:noFill/>
              </a:ln>
              <a:effectLst/>
            </c:spPr>
            <c:extLst>
              <c:ext xmlns:c16="http://schemas.microsoft.com/office/drawing/2014/chart" uri="{C3380CC4-5D6E-409C-BE32-E72D297353CC}">
                <c16:uniqueId val="{00000003-619B-4A14-9400-6B387354EC86}"/>
              </c:ext>
            </c:extLst>
          </c:dPt>
          <c:dPt>
            <c:idx val="2"/>
            <c:bubble3D val="0"/>
            <c:spPr>
              <a:solidFill>
                <a:schemeClr val="accent3"/>
              </a:solidFill>
              <a:ln w="19050">
                <a:noFill/>
              </a:ln>
              <a:effectLst/>
            </c:spPr>
            <c:extLst>
              <c:ext xmlns:c16="http://schemas.microsoft.com/office/drawing/2014/chart" uri="{C3380CC4-5D6E-409C-BE32-E72D297353CC}">
                <c16:uniqueId val="{00000005-619B-4A14-9400-6B387354EC86}"/>
              </c:ext>
            </c:extLst>
          </c:dPt>
          <c:dPt>
            <c:idx val="3"/>
            <c:bubble3D val="0"/>
            <c:spPr>
              <a:solidFill>
                <a:schemeClr val="accent4"/>
              </a:solidFill>
              <a:ln w="19050">
                <a:noFill/>
              </a:ln>
              <a:effectLst/>
            </c:spPr>
            <c:extLst>
              <c:ext xmlns:c16="http://schemas.microsoft.com/office/drawing/2014/chart" uri="{C3380CC4-5D6E-409C-BE32-E72D297353CC}">
                <c16:uniqueId val="{00000007-619B-4A14-9400-6B387354EC86}"/>
              </c:ext>
            </c:extLst>
          </c:dPt>
          <c:cat>
            <c:strRef>
              <c:f>Sheet1!$A$2:$A$5</c:f>
              <c:strCache>
                <c:ptCount val="2"/>
                <c:pt idx="0">
                  <c:v>1st Qtr</c:v>
                </c:pt>
                <c:pt idx="1">
                  <c:v>2nd Qtr</c:v>
                </c:pt>
              </c:strCache>
            </c:strRef>
          </c:cat>
          <c:val>
            <c:numRef>
              <c:f>Sheet1!$B$2:$B$5</c:f>
              <c:numCache>
                <c:formatCode>General</c:formatCode>
                <c:ptCount val="4"/>
                <c:pt idx="0">
                  <c:v>10</c:v>
                </c:pt>
              </c:numCache>
            </c:numRef>
          </c:val>
          <c:extLst>
            <c:ext xmlns:c16="http://schemas.microsoft.com/office/drawing/2014/chart" uri="{C3380CC4-5D6E-409C-BE32-E72D297353CC}">
              <c16:uniqueId val="{00000008-619B-4A14-9400-6B387354EC86}"/>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rgbClr val="BABABA"/>
              </a:solidFill>
              <a:ln w="19050">
                <a:noFill/>
              </a:ln>
              <a:effectLst/>
            </c:spPr>
            <c:extLst>
              <c:ext xmlns:c16="http://schemas.microsoft.com/office/drawing/2014/chart" uri="{C3380CC4-5D6E-409C-BE32-E72D297353CC}">
                <c16:uniqueId val="{00000001-5BA3-4B8D-89E2-DE51B1803F47}"/>
              </c:ext>
            </c:extLst>
          </c:dPt>
          <c:dPt>
            <c:idx val="1"/>
            <c:bubble3D val="0"/>
            <c:spPr>
              <a:solidFill>
                <a:srgbClr val="E6E6E6"/>
              </a:solidFill>
              <a:ln w="19050">
                <a:noFill/>
              </a:ln>
              <a:effectLst/>
            </c:spPr>
            <c:extLst>
              <c:ext xmlns:c16="http://schemas.microsoft.com/office/drawing/2014/chart" uri="{C3380CC4-5D6E-409C-BE32-E72D297353CC}">
                <c16:uniqueId val="{00000003-5BA3-4B8D-89E2-DE51B1803F47}"/>
              </c:ext>
            </c:extLst>
          </c:dPt>
          <c:dPt>
            <c:idx val="2"/>
            <c:bubble3D val="0"/>
            <c:spPr>
              <a:solidFill>
                <a:schemeClr val="accent3"/>
              </a:solidFill>
              <a:ln w="19050">
                <a:noFill/>
              </a:ln>
              <a:effectLst/>
            </c:spPr>
            <c:extLst>
              <c:ext xmlns:c16="http://schemas.microsoft.com/office/drawing/2014/chart" uri="{C3380CC4-5D6E-409C-BE32-E72D297353CC}">
                <c16:uniqueId val="{00000005-5BA3-4B8D-89E2-DE51B1803F47}"/>
              </c:ext>
            </c:extLst>
          </c:dPt>
          <c:dPt>
            <c:idx val="3"/>
            <c:bubble3D val="0"/>
            <c:spPr>
              <a:solidFill>
                <a:schemeClr val="accent4"/>
              </a:solidFill>
              <a:ln w="19050">
                <a:noFill/>
              </a:ln>
              <a:effectLst/>
            </c:spPr>
            <c:extLst>
              <c:ext xmlns:c16="http://schemas.microsoft.com/office/drawing/2014/chart" uri="{C3380CC4-5D6E-409C-BE32-E72D297353CC}">
                <c16:uniqueId val="{00000007-5BA3-4B8D-89E2-DE51B1803F47}"/>
              </c:ext>
            </c:extLst>
          </c:dPt>
          <c:cat>
            <c:strRef>
              <c:f>Sheet1!$A$2:$A$5</c:f>
              <c:strCache>
                <c:ptCount val="2"/>
                <c:pt idx="0">
                  <c:v>1st Qtr</c:v>
                </c:pt>
                <c:pt idx="1">
                  <c:v>2nd Qtr</c:v>
                </c:pt>
              </c:strCache>
            </c:strRef>
          </c:cat>
          <c:val>
            <c:numRef>
              <c:f>Sheet1!$B$2:$B$5</c:f>
              <c:numCache>
                <c:formatCode>General</c:formatCode>
                <c:ptCount val="4"/>
                <c:pt idx="0">
                  <c:v>10</c:v>
                </c:pt>
              </c:numCache>
            </c:numRef>
          </c:val>
          <c:extLst>
            <c:ext xmlns:c16="http://schemas.microsoft.com/office/drawing/2014/chart" uri="{C3380CC4-5D6E-409C-BE32-E72D297353CC}">
              <c16:uniqueId val="{00000008-5BA3-4B8D-89E2-DE51B1803F4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בני</a:t>
            </a:r>
            <a:endParaRPr/>
          </a:p>
        </p:txBody>
      </p:sp>
      <p:sp>
        <p:nvSpPr>
          <p:cNvPr id="345" name="Google Shape;34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איגור</a:t>
            </a:r>
            <a:endParaRPr/>
          </a:p>
        </p:txBody>
      </p:sp>
      <p:sp>
        <p:nvSpPr>
          <p:cNvPr id="415" name="Google Shape;41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e9873785c9_0_3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איגור</a:t>
            </a:r>
            <a:endParaRPr/>
          </a:p>
        </p:txBody>
      </p:sp>
      <p:sp>
        <p:nvSpPr>
          <p:cNvPr id="450" name="Google Shape;450;ge9873785c9_0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9873785c9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איגור/קטיה</a:t>
            </a:r>
            <a:endParaRPr/>
          </a:p>
        </p:txBody>
      </p:sp>
      <p:sp>
        <p:nvSpPr>
          <p:cNvPr id="490" name="Google Shape;490;ge9873785c9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e9873785c9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p:txBody>
      </p:sp>
      <p:sp>
        <p:nvSpPr>
          <p:cNvPr id="556" name="Google Shape;556;ge9873785c9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p:txBody>
      </p:sp>
      <p:sp>
        <p:nvSpPr>
          <p:cNvPr id="656" name="Google Shape;65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d86e213a_3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p:txBody>
      </p:sp>
      <p:sp>
        <p:nvSpPr>
          <p:cNvPr id="690" name="Google Shape;690;gead86e213a_3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ead86e213a_3_4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p:txBody>
      </p:sp>
      <p:sp>
        <p:nvSpPr>
          <p:cNvPr id="724" name="Google Shape;724;gead86e213a_3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8" name="Google Shape;7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קטיה</a:t>
            </a:r>
            <a:endParaRPr/>
          </a:p>
        </p:txBody>
      </p:sp>
      <p:sp>
        <p:nvSpPr>
          <p:cNvPr id="104" name="Google Shape;10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866d3438c6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866d3438c6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a9ff3238d_1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ea9ff3238d_1_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רן</a:t>
            </a:r>
            <a:endParaRPr/>
          </a:p>
        </p:txBody>
      </p:sp>
      <p:sp>
        <p:nvSpPr>
          <p:cNvPr id="158" name="Google Shape;158;gea9ff3238d_1_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ea9ff3238d_1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ea9ff3238d_1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b="0" dirty="0"/>
          </a:p>
        </p:txBody>
      </p:sp>
      <p:sp>
        <p:nvSpPr>
          <p:cNvPr id="166" name="Google Shape;166;gea9ff3238d_1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רן</a:t>
            </a:r>
            <a:endParaRPr/>
          </a:p>
        </p:txBody>
      </p:sp>
      <p:sp>
        <p:nvSpPr>
          <p:cNvPr id="271" name="Google Shape;27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8b5befb2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8b5befb2e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200" b="0" u="sng" dirty="0">
                <a:solidFill>
                  <a:schemeClr val="dk1"/>
                </a:solidFill>
                <a:latin typeface="Calibri"/>
                <a:ea typeface="Calibri"/>
                <a:cs typeface="Calibri"/>
                <a:sym typeface="Calibri"/>
              </a:rPr>
              <a:t>We can see that the highest correlated attributes are: </a:t>
            </a:r>
            <a:r>
              <a:rPr lang="en-US" sz="1200" b="0" u="sng" dirty="0" err="1">
                <a:solidFill>
                  <a:schemeClr val="dk1"/>
                </a:solidFill>
                <a:latin typeface="Calibri"/>
                <a:ea typeface="Calibri"/>
                <a:cs typeface="Calibri"/>
                <a:sym typeface="Calibri"/>
              </a:rPr>
              <a:t>lead_time</a:t>
            </a:r>
            <a:r>
              <a:rPr lang="en-US" sz="1200" b="0" u="sng" dirty="0">
                <a:solidFill>
                  <a:schemeClr val="dk1"/>
                </a:solidFill>
                <a:latin typeface="Calibri"/>
                <a:ea typeface="Calibri"/>
                <a:cs typeface="Calibri"/>
                <a:sym typeface="Calibri"/>
              </a:rPr>
              <a:t>, </a:t>
            </a:r>
            <a:r>
              <a:rPr lang="en-US" sz="1200" b="0" u="sng" dirty="0" err="1">
                <a:solidFill>
                  <a:schemeClr val="dk1"/>
                </a:solidFill>
                <a:latin typeface="Calibri"/>
                <a:ea typeface="Calibri"/>
                <a:cs typeface="Calibri"/>
                <a:sym typeface="Calibri"/>
              </a:rPr>
              <a:t>previous_cancelations</a:t>
            </a:r>
            <a:r>
              <a:rPr lang="en-US" sz="1200" b="0" u="sng" dirty="0">
                <a:solidFill>
                  <a:schemeClr val="dk1"/>
                </a:solidFill>
                <a:latin typeface="Calibri"/>
                <a:ea typeface="Calibri"/>
                <a:cs typeface="Calibri"/>
                <a:sym typeface="Calibri"/>
              </a:rPr>
              <a:t> ,</a:t>
            </a:r>
            <a:r>
              <a:rPr lang="en-US" sz="1200" b="0" u="sng" dirty="0" err="1">
                <a:solidFill>
                  <a:schemeClr val="dk1"/>
                </a:solidFill>
                <a:latin typeface="Calibri"/>
                <a:ea typeface="Calibri"/>
                <a:cs typeface="Calibri"/>
                <a:sym typeface="Calibri"/>
              </a:rPr>
              <a:t>booking_changes</a:t>
            </a:r>
            <a:r>
              <a:rPr lang="en-US" sz="1200" b="0" u="sng" dirty="0">
                <a:solidFill>
                  <a:schemeClr val="dk1"/>
                </a:solidFill>
                <a:latin typeface="Calibri"/>
                <a:ea typeface="Calibri"/>
                <a:cs typeface="Calibri"/>
                <a:sym typeface="Calibri"/>
              </a:rPr>
              <a:t> ,</a:t>
            </a:r>
            <a:r>
              <a:rPr lang="en-US" sz="1200" b="0" u="sng" dirty="0" err="1">
                <a:solidFill>
                  <a:schemeClr val="dk1"/>
                </a:solidFill>
                <a:latin typeface="Calibri"/>
                <a:ea typeface="Calibri"/>
                <a:cs typeface="Calibri"/>
                <a:sym typeface="Calibri"/>
              </a:rPr>
              <a:t>required_car_parking_spaces,total_of_special_requests</a:t>
            </a:r>
            <a:r>
              <a:rPr lang="en-US" sz="1200" b="1" u="sng" dirty="0">
                <a:solidFill>
                  <a:schemeClr val="dk1"/>
                </a:solidFill>
                <a:latin typeface="Calibri"/>
                <a:ea typeface="Calibri"/>
                <a:cs typeface="Calibri"/>
                <a:sym typeface="Calibri"/>
              </a:rPr>
              <a:t> </a:t>
            </a:r>
          </a:p>
          <a:p>
            <a:pPr marL="0" lvl="0" indent="0" algn="l" rtl="0">
              <a:spcBef>
                <a:spcPts val="0"/>
              </a:spcBef>
              <a:spcAft>
                <a:spcPts val="0"/>
              </a:spcAft>
              <a:buNone/>
            </a:pPr>
            <a:endParaRPr dirty="0"/>
          </a:p>
        </p:txBody>
      </p:sp>
      <p:sp>
        <p:nvSpPr>
          <p:cNvPr id="258" name="Google Shape;258;ge8b5befb2e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a9ff3238d_1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a9ff3238d_1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רן</a:t>
            </a:r>
            <a:endParaRPr/>
          </a:p>
        </p:txBody>
      </p:sp>
      <p:sp>
        <p:nvSpPr>
          <p:cNvPr id="265" name="Google Shape;265;gea9ff3238d_1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בני</a:t>
            </a:r>
            <a:endParaRPr/>
          </a:p>
        </p:txBody>
      </p:sp>
      <p:sp>
        <p:nvSpPr>
          <p:cNvPr id="305" name="Google Shape;30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1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1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8" name="Google Shape;18;p1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1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3"/>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23"/>
          <p:cNvSpPr>
            <a:spLocks noGrp="1"/>
          </p:cNvSpPr>
          <p:nvPr>
            <p:ph type="pic" idx="2"/>
          </p:nvPr>
        </p:nvSpPr>
        <p:spPr>
          <a:xfrm>
            <a:off x="5183188" y="987425"/>
            <a:ext cx="6172200" cy="4873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5" name="Google Shape;75;p23"/>
          <p:cNvSpPr txBox="1">
            <a:spLocks noGrp="1"/>
          </p:cNvSpPr>
          <p:nvPr>
            <p:ph type="body" idx="1"/>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76" name="Google Shape;76;p2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7" name="Google Shape;77;p2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2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24"/>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2" name="Google Shape;82;p2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3" name="Google Shape;83;p2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4" name="Google Shape;84;p2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 name="Google Shape;87;p25"/>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8" name="Google Shape;88;p2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2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2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p:nvPr/>
        </p:nvSpPr>
        <p:spPr>
          <a:xfrm>
            <a:off x="0" y="0"/>
            <a:ext cx="5752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7"/>
          </a:p>
        </p:txBody>
      </p:sp>
      <p:sp>
        <p:nvSpPr>
          <p:cNvPr id="21" name="Google Shape;21;p4"/>
          <p:cNvSpPr/>
          <p:nvPr/>
        </p:nvSpPr>
        <p:spPr>
          <a:xfrm>
            <a:off x="1" y="58834"/>
            <a:ext cx="5751500" cy="5865833"/>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67" y="0"/>
            <a:ext cx="5755867" cy="58608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415633" y="667900"/>
            <a:ext cx="4942000" cy="33452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6192900" y="667900"/>
            <a:ext cx="5555200" cy="546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415832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15"/>
          <p:cNvSpPr txBox="1">
            <a:spLocks noGrp="1"/>
          </p:cNvSpPr>
          <p:nvPr>
            <p:ph type="ctrTitle"/>
          </p:nvPr>
        </p:nvSpPr>
        <p:spPr>
          <a:xfrm>
            <a:off x="1524000" y="1122363"/>
            <a:ext cx="9144000" cy="2387700"/>
          </a:xfrm>
          <a:prstGeom prst="rect">
            <a:avLst/>
          </a:prstGeom>
          <a:noFill/>
          <a:ln>
            <a:noFill/>
          </a:ln>
        </p:spPr>
        <p:txBody>
          <a:bodyPr spcFirstLastPara="1" wrap="square" lIns="91425" tIns="45700" rIns="91425" bIns="45700" anchor="b" anchorCtr="0">
            <a:normAutofit/>
          </a:bodyPr>
          <a:lstStyle>
            <a:lvl1pPr lvl="0" algn="ctr" rtl="0">
              <a:lnSpc>
                <a:spcPct val="90000"/>
              </a:lnSpc>
              <a:spcBef>
                <a:spcPts val="0"/>
              </a:spcBef>
              <a:spcAft>
                <a:spcPts val="0"/>
              </a:spcAft>
              <a:buClr>
                <a:schemeClr val="dk1"/>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2" name="Google Shape;22;p15"/>
          <p:cNvSpPr txBox="1">
            <a:spLocks noGrp="1"/>
          </p:cNvSpPr>
          <p:nvPr>
            <p:ph type="subTitle" idx="1"/>
          </p:nvPr>
        </p:nvSpPr>
        <p:spPr>
          <a:xfrm>
            <a:off x="1524000" y="3602038"/>
            <a:ext cx="9144000" cy="1655700"/>
          </a:xfrm>
          <a:prstGeom prst="rect">
            <a:avLst/>
          </a:prstGeom>
          <a:noFill/>
          <a:ln>
            <a:noFill/>
          </a:ln>
        </p:spPr>
        <p:txBody>
          <a:bodyPr spcFirstLastPara="1" wrap="square" lIns="91425" tIns="45700" rIns="91425" bIns="45700" anchor="t" anchorCtr="0">
            <a:normAutofit/>
          </a:bodyPr>
          <a:lstStyle>
            <a:lvl1pPr lvl="0" algn="ctr" rtl="0">
              <a:lnSpc>
                <a:spcPct val="90000"/>
              </a:lnSpc>
              <a:spcBef>
                <a:spcPts val="1000"/>
              </a:spcBef>
              <a:spcAft>
                <a:spcPts val="0"/>
              </a:spcAft>
              <a:buClr>
                <a:schemeClr val="dk1"/>
              </a:buClr>
              <a:buSzPts val="2400"/>
              <a:buNone/>
              <a:defRPr sz="2400"/>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23" name="Google Shape;23;p1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4" name="Google Shape;24;p1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5" name="Google Shape;25;p15"/>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1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 name="Google Shape;29;p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7"/>
          <p:cNvSpPr txBox="1">
            <a:spLocks noGrp="1"/>
          </p:cNvSpPr>
          <p:nvPr>
            <p:ph type="title"/>
          </p:nvPr>
        </p:nvSpPr>
        <p:spPr>
          <a:xfrm>
            <a:off x="831850" y="1709738"/>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entury Gothic"/>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 name="Google Shape;34;p17"/>
          <p:cNvSpPr txBox="1">
            <a:spLocks noGrp="1"/>
          </p:cNvSpPr>
          <p:nvPr>
            <p:ph type="body" idx="1"/>
          </p:nvPr>
        </p:nvSpPr>
        <p:spPr>
          <a:xfrm>
            <a:off x="831850" y="4589463"/>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7"/>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6" name="Google Shape;36;p1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17"/>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 name="Google Shape;40;p18"/>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1" name="Google Shape;41;p18"/>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2" name="Google Shape;42;p1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3" name="Google Shape;43;p1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4" name="Google Shape;44;p1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9"/>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7" name="Google Shape;47;p19"/>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48" name="Google Shape;48;p19"/>
          <p:cNvSpPr txBox="1">
            <a:spLocks noGrp="1"/>
          </p:cNvSpPr>
          <p:nvPr>
            <p:ph type="body" idx="2"/>
          </p:nvPr>
        </p:nvSpPr>
        <p:spPr>
          <a:xfrm>
            <a:off x="839788" y="2505075"/>
            <a:ext cx="51579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9" name="Google Shape;49;p19"/>
          <p:cNvSpPr txBox="1">
            <a:spLocks noGrp="1"/>
          </p:cNvSpPr>
          <p:nvPr>
            <p:ph type="body" idx="3"/>
          </p:nvPr>
        </p:nvSpPr>
        <p:spPr>
          <a:xfrm>
            <a:off x="6172200" y="1681163"/>
            <a:ext cx="51831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50" name="Google Shape;50;p19"/>
          <p:cNvSpPr txBox="1">
            <a:spLocks noGrp="1"/>
          </p:cNvSpPr>
          <p:nvPr>
            <p:ph type="body" idx="4"/>
          </p:nvPr>
        </p:nvSpPr>
        <p:spPr>
          <a:xfrm>
            <a:off x="6172200" y="2505075"/>
            <a:ext cx="51831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1" name="Google Shape;51;p1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2" name="Google Shape;52;p1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3" name="Google Shape;53;p1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2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p2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58"/>
        <p:cNvGrpSpPr/>
        <p:nvPr/>
      </p:nvGrpSpPr>
      <p:grpSpPr>
        <a:xfrm>
          <a:off x="0" y="0"/>
          <a:ext cx="0" cy="0"/>
          <a:chOff x="0" y="0"/>
          <a:chExt cx="0" cy="0"/>
        </a:xfrm>
      </p:grpSpPr>
      <p:sp>
        <p:nvSpPr>
          <p:cNvPr id="59" name="Google Shape;59;p21"/>
          <p:cNvSpPr>
            <a:spLocks noGrp="1"/>
          </p:cNvSpPr>
          <p:nvPr>
            <p:ph type="pic" idx="2"/>
          </p:nvPr>
        </p:nvSpPr>
        <p:spPr>
          <a:xfrm>
            <a:off x="4689139" y="2491272"/>
            <a:ext cx="2807100" cy="2804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0" name="Google Shape;60;p2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1" name="Google Shape;61;p2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2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21"/>
          <p:cNvSpPr>
            <a:spLocks noGrp="1"/>
          </p:cNvSpPr>
          <p:nvPr>
            <p:ph type="pic" idx="3"/>
          </p:nvPr>
        </p:nvSpPr>
        <p:spPr>
          <a:xfrm>
            <a:off x="1125882" y="2491272"/>
            <a:ext cx="2807100" cy="2804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64" name="Google Shape;64;p21"/>
          <p:cNvSpPr>
            <a:spLocks noGrp="1"/>
          </p:cNvSpPr>
          <p:nvPr>
            <p:ph type="pic" idx="4"/>
          </p:nvPr>
        </p:nvSpPr>
        <p:spPr>
          <a:xfrm>
            <a:off x="8252396" y="2491272"/>
            <a:ext cx="2807100" cy="28047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2"/>
          <p:cNvSpPr txBox="1">
            <a:spLocks noGrp="1"/>
          </p:cNvSpPr>
          <p:nvPr>
            <p:ph type="title"/>
          </p:nvPr>
        </p:nvSpPr>
        <p:spPr>
          <a:xfrm>
            <a:off x="839788" y="457200"/>
            <a:ext cx="39321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entury Gothic"/>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7" name="Google Shape;67;p22"/>
          <p:cNvSpPr txBox="1">
            <a:spLocks noGrp="1"/>
          </p:cNvSpPr>
          <p:nvPr>
            <p:ph type="body" idx="1"/>
          </p:nvPr>
        </p:nvSpPr>
        <p:spPr>
          <a:xfrm>
            <a:off x="5183188" y="987425"/>
            <a:ext cx="61722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68" name="Google Shape;68;p22"/>
          <p:cNvSpPr txBox="1">
            <a:spLocks noGrp="1"/>
          </p:cNvSpPr>
          <p:nvPr>
            <p:ph type="body" idx="2"/>
          </p:nvPr>
        </p:nvSpPr>
        <p:spPr>
          <a:xfrm>
            <a:off x="839788" y="2057400"/>
            <a:ext cx="39321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69" name="Google Shape;69;p2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0" name="Google Shape;70;p2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2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spcBef>
                <a:spcPts val="0"/>
              </a:spcBef>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chart" Target="../charts/char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en.wikipedia.org/wiki/Dependent_variable" TargetMode="External"/><Relationship Id="rId5" Type="http://schemas.openxmlformats.org/officeDocument/2006/relationships/hyperlink" Target="https://en.wikipedia.org/wiki/Binary_variable" TargetMode="External"/><Relationship Id="rId4" Type="http://schemas.openxmlformats.org/officeDocument/2006/relationships/hyperlink" Target="https://en.wikipedia.org/wiki/Logistic_function"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hyperlink" Target="https://en.wikipedia.org/wiki/Decision_tree"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8.png"/><Relationship Id="rId7" Type="http://schemas.openxmlformats.org/officeDocument/2006/relationships/hyperlink" Target="https://en.wikipedia.org/wiki/Decision_tree_learning"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hyperlink" Target="https://en.wikipedia.org/wiki/Regression_analysis" TargetMode="External"/><Relationship Id="rId5" Type="http://schemas.openxmlformats.org/officeDocument/2006/relationships/hyperlink" Target="https://en.wikipedia.org/wiki/Statistical_classification" TargetMode="External"/><Relationship Id="rId4" Type="http://schemas.openxmlformats.org/officeDocument/2006/relationships/hyperlink" Target="https://en.wikipedia.org/wiki/Ensemble_learni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7" name="Google Shape;97;p1"/>
          <p:cNvSpPr txBox="1"/>
          <p:nvPr/>
        </p:nvSpPr>
        <p:spPr>
          <a:xfrm>
            <a:off x="1525837" y="3444079"/>
            <a:ext cx="9140323" cy="86177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800" b="1" i="0" u="none" strike="noStrike" cap="none" dirty="0">
                <a:solidFill>
                  <a:schemeClr val="lt1"/>
                </a:solidFill>
                <a:latin typeface="Century Gothic"/>
                <a:ea typeface="Century Gothic"/>
                <a:cs typeface="Century Gothic"/>
                <a:sym typeface="Century Gothic"/>
              </a:rPr>
              <a:t>Prediction of hotel booking cancellation probability, </a:t>
            </a:r>
            <a:br>
              <a:rPr lang="en-US" sz="2800" b="1" i="0" u="none" strike="noStrike" cap="none" dirty="0">
                <a:solidFill>
                  <a:schemeClr val="lt1"/>
                </a:solidFill>
                <a:latin typeface="Century Gothic"/>
                <a:ea typeface="Century Gothic"/>
                <a:cs typeface="Century Gothic"/>
                <a:sym typeface="Century Gothic"/>
              </a:rPr>
            </a:br>
            <a:r>
              <a:rPr lang="en-US" sz="2800" b="1" i="0" u="none" strike="noStrike" cap="none" dirty="0">
                <a:solidFill>
                  <a:schemeClr val="lt1"/>
                </a:solidFill>
                <a:latin typeface="Century Gothic"/>
                <a:ea typeface="Century Gothic"/>
                <a:cs typeface="Century Gothic"/>
                <a:sym typeface="Century Gothic"/>
              </a:rPr>
              <a:t>based on the booking details</a:t>
            </a:r>
            <a:endParaRPr sz="2800" b="1" i="0" u="none" strike="noStrike" cap="none" dirty="0">
              <a:solidFill>
                <a:schemeClr val="lt1"/>
              </a:solidFill>
              <a:latin typeface="Century Gothic"/>
              <a:ea typeface="Century Gothic"/>
              <a:cs typeface="Century Gothic"/>
              <a:sym typeface="Century Gothic"/>
            </a:endParaRPr>
          </a:p>
        </p:txBody>
      </p:sp>
      <p:sp>
        <p:nvSpPr>
          <p:cNvPr id="98" name="Google Shape;98;p1"/>
          <p:cNvSpPr txBox="1"/>
          <p:nvPr/>
        </p:nvSpPr>
        <p:spPr>
          <a:xfrm>
            <a:off x="4852869" y="4479253"/>
            <a:ext cx="2486257" cy="153888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2000" b="0" i="0" u="none" strike="noStrike" cap="none">
                <a:solidFill>
                  <a:schemeClr val="lt1"/>
                </a:solidFill>
                <a:latin typeface="Quattrocento Sans"/>
                <a:ea typeface="Quattrocento Sans"/>
                <a:cs typeface="Quattrocento Sans"/>
                <a:sym typeface="Quattrocento Sans"/>
              </a:rPr>
              <a:t>Dana Benyamin Hassid</a:t>
            </a:r>
            <a:endParaRPr/>
          </a:p>
          <a:p>
            <a:pPr marL="0" marR="0" lvl="0" indent="0" algn="ctr" rtl="0">
              <a:spcBef>
                <a:spcPts val="0"/>
              </a:spcBef>
              <a:spcAft>
                <a:spcPts val="0"/>
              </a:spcAft>
              <a:buNone/>
            </a:pPr>
            <a:r>
              <a:rPr lang="en-US" sz="2000" b="0" i="0" u="none" strike="noStrike" cap="none">
                <a:solidFill>
                  <a:schemeClr val="lt1"/>
                </a:solidFill>
                <a:latin typeface="Quattrocento Sans"/>
                <a:ea typeface="Quattrocento Sans"/>
                <a:cs typeface="Quattrocento Sans"/>
                <a:sym typeface="Quattrocento Sans"/>
              </a:rPr>
              <a:t>Katya Arnold</a:t>
            </a:r>
            <a:endParaRPr/>
          </a:p>
          <a:p>
            <a:pPr marL="0" marR="0" lvl="0" indent="0" algn="ctr" rtl="0">
              <a:spcBef>
                <a:spcPts val="0"/>
              </a:spcBef>
              <a:spcAft>
                <a:spcPts val="0"/>
              </a:spcAft>
              <a:buNone/>
            </a:pPr>
            <a:r>
              <a:rPr lang="en-US" sz="2000" b="0" i="0" u="none" strike="noStrike" cap="none">
                <a:solidFill>
                  <a:schemeClr val="lt1"/>
                </a:solidFill>
                <a:latin typeface="Quattrocento Sans"/>
                <a:ea typeface="Quattrocento Sans"/>
                <a:cs typeface="Quattrocento Sans"/>
                <a:sym typeface="Quattrocento Sans"/>
              </a:rPr>
              <a:t>Egor Genov</a:t>
            </a:r>
            <a:endParaRPr/>
          </a:p>
          <a:p>
            <a:pPr marL="0" marR="0" lvl="0" indent="0" algn="ctr" rtl="0">
              <a:spcBef>
                <a:spcPts val="0"/>
              </a:spcBef>
              <a:spcAft>
                <a:spcPts val="0"/>
              </a:spcAft>
              <a:buNone/>
            </a:pPr>
            <a:r>
              <a:rPr lang="en-US" sz="2000" b="0" i="0" u="none" strike="noStrike" cap="none">
                <a:solidFill>
                  <a:schemeClr val="lt1"/>
                </a:solidFill>
                <a:latin typeface="Quattrocento Sans"/>
                <a:ea typeface="Quattrocento Sans"/>
                <a:cs typeface="Quattrocento Sans"/>
                <a:sym typeface="Quattrocento Sans"/>
              </a:rPr>
              <a:t>Ran Amran</a:t>
            </a:r>
            <a:endParaRPr/>
          </a:p>
          <a:p>
            <a:pPr marL="0" marR="0" lvl="0" indent="0" algn="ctr" rtl="0">
              <a:spcBef>
                <a:spcPts val="0"/>
              </a:spcBef>
              <a:spcAft>
                <a:spcPts val="0"/>
              </a:spcAft>
              <a:buNone/>
            </a:pPr>
            <a:r>
              <a:rPr lang="en-US" sz="2000" b="0" i="0" u="none" strike="noStrike" cap="none">
                <a:solidFill>
                  <a:schemeClr val="lt1"/>
                </a:solidFill>
                <a:latin typeface="Quattrocento Sans"/>
                <a:ea typeface="Quattrocento Sans"/>
                <a:cs typeface="Quattrocento Sans"/>
                <a:sym typeface="Quattrocento Sans"/>
              </a:rPr>
              <a:t>Binyamin Rosenstein</a:t>
            </a:r>
            <a:endParaRPr/>
          </a:p>
        </p:txBody>
      </p:sp>
      <p:sp>
        <p:nvSpPr>
          <p:cNvPr id="99" name="Google Shape;99;p1"/>
          <p:cNvSpPr/>
          <p:nvPr/>
        </p:nvSpPr>
        <p:spPr>
          <a:xfrm>
            <a:off x="5657640" y="2479683"/>
            <a:ext cx="876722" cy="876720"/>
          </a:xfrm>
          <a:prstGeom prst="ellipse">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0" name="Google Shape;100;p1"/>
          <p:cNvSpPr/>
          <p:nvPr/>
        </p:nvSpPr>
        <p:spPr>
          <a:xfrm>
            <a:off x="6043971" y="2565407"/>
            <a:ext cx="705274" cy="705272"/>
          </a:xfrm>
          <a:prstGeom prst="ellipse">
            <a:avLst/>
          </a:prstGeom>
          <a:solidFill>
            <a:srgbClr val="43CDD9">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1" name="Google Shape;101;p1"/>
          <p:cNvSpPr/>
          <p:nvPr/>
        </p:nvSpPr>
        <p:spPr>
          <a:xfrm>
            <a:off x="5442756" y="2565407"/>
            <a:ext cx="705274" cy="705272"/>
          </a:xfrm>
          <a:prstGeom prst="ellipse">
            <a:avLst/>
          </a:prstGeom>
          <a:solidFill>
            <a:srgbClr val="43CDD9">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pic>
        <p:nvPicPr>
          <p:cNvPr id="3" name="Picture 2" descr="A pool with palm trees and a building&#10;&#10;Description automatically generated">
            <a:extLst>
              <a:ext uri="{FF2B5EF4-FFF2-40B4-BE49-F238E27FC236}">
                <a16:creationId xmlns:a16="http://schemas.microsoft.com/office/drawing/2014/main" id="{91FD0A0F-FEBF-4C02-CC8A-640574E17838}"/>
              </a:ext>
            </a:extLst>
          </p:cNvPr>
          <p:cNvPicPr>
            <a:picLocks noChangeAspect="1"/>
          </p:cNvPicPr>
          <p:nvPr/>
        </p:nvPicPr>
        <p:blipFill>
          <a:blip r:embed="rId3"/>
          <a:stretch>
            <a:fillRect/>
          </a:stretch>
        </p:blipFill>
        <p:spPr>
          <a:xfrm>
            <a:off x="-270401" y="-217914"/>
            <a:ext cx="12628743" cy="7148633"/>
          </a:xfrm>
          <a:prstGeom prst="rect">
            <a:avLst/>
          </a:prstGeom>
        </p:spPr>
      </p:pic>
      <p:sp>
        <p:nvSpPr>
          <p:cNvPr id="4" name="Google Shape;96;p1"/>
          <p:cNvSpPr/>
          <p:nvPr/>
        </p:nvSpPr>
        <p:spPr>
          <a:xfrm>
            <a:off x="-270401" y="-217914"/>
            <a:ext cx="12628743" cy="7148633"/>
          </a:xfrm>
          <a:prstGeom prst="rect">
            <a:avLst/>
          </a:prstGeom>
          <a:gradFill>
            <a:gsLst>
              <a:gs pos="0">
                <a:srgbClr val="1F2229">
                  <a:alpha val="91764"/>
                </a:srgbClr>
              </a:gs>
              <a:gs pos="20000">
                <a:srgbClr val="1F2229">
                  <a:alpha val="91764"/>
                </a:srgbClr>
              </a:gs>
              <a:gs pos="100000">
                <a:srgbClr val="1F2229">
                  <a:alpha val="6000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Quattrocento Sans"/>
              <a:ea typeface="Quattrocento Sans"/>
              <a:cs typeface="Quattrocento Sans"/>
              <a:sym typeface="Quattrocento Sans"/>
            </a:endParaRPr>
          </a:p>
        </p:txBody>
      </p:sp>
      <p:sp>
        <p:nvSpPr>
          <p:cNvPr id="6" name="Rectangle 5">
            <a:extLst>
              <a:ext uri="{FF2B5EF4-FFF2-40B4-BE49-F238E27FC236}">
                <a16:creationId xmlns:a16="http://schemas.microsoft.com/office/drawing/2014/main" id="{5F912AEA-7F87-BFC6-9E89-9F5CE6A7B59A}"/>
              </a:ext>
            </a:extLst>
          </p:cNvPr>
          <p:cNvSpPr/>
          <p:nvPr/>
        </p:nvSpPr>
        <p:spPr>
          <a:xfrm>
            <a:off x="1164531" y="735920"/>
            <a:ext cx="9501629" cy="1754326"/>
          </a:xfrm>
          <a:prstGeom prst="rect">
            <a:avLst/>
          </a:prstGeom>
          <a:noFill/>
        </p:spPr>
        <p:txBody>
          <a:bodyPr wrap="squar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Hotel Bookings Cancellation Prediction</a:t>
            </a:r>
          </a:p>
        </p:txBody>
      </p:sp>
      <p:sp>
        <p:nvSpPr>
          <p:cNvPr id="7" name="Rectangle 6">
            <a:extLst>
              <a:ext uri="{FF2B5EF4-FFF2-40B4-BE49-F238E27FC236}">
                <a16:creationId xmlns:a16="http://schemas.microsoft.com/office/drawing/2014/main" id="{2A8DF727-3396-BDCB-A6F1-C819C89E21B0}"/>
              </a:ext>
            </a:extLst>
          </p:cNvPr>
          <p:cNvSpPr/>
          <p:nvPr/>
        </p:nvSpPr>
        <p:spPr>
          <a:xfrm>
            <a:off x="9446564" y="5494916"/>
            <a:ext cx="2141933" cy="523220"/>
          </a:xfrm>
          <a:prstGeom prst="rect">
            <a:avLst/>
          </a:prstGeom>
          <a:noFill/>
        </p:spPr>
        <p:txBody>
          <a:bodyPr wrap="none" lIns="91440" tIns="45720" rIns="91440" bIns="45720">
            <a:spAutoFit/>
          </a:bodyPr>
          <a:lstStyle/>
          <a:p>
            <a:pPr algn="ctr"/>
            <a:r>
              <a:rPr lang="en-US" sz="2800" b="1" cap="none" spc="50" dirty="0">
                <a:ln w="9525" cmpd="sng">
                  <a:solidFill>
                    <a:schemeClr val="accent1"/>
                  </a:solidFill>
                  <a:prstDash val="solid"/>
                </a:ln>
                <a:solidFill>
                  <a:srgbClr val="70AD47">
                    <a:tint val="1000"/>
                  </a:srgbClr>
                </a:solidFill>
                <a:effectLst>
                  <a:glow rad="38100">
                    <a:schemeClr val="accent1">
                      <a:alpha val="40000"/>
                    </a:schemeClr>
                  </a:glow>
                </a:effectLst>
              </a:rPr>
              <a:t>Maya Babu</a:t>
            </a:r>
          </a:p>
        </p:txBody>
      </p:sp>
      <p:sp>
        <p:nvSpPr>
          <p:cNvPr id="8" name="Rectangle 7">
            <a:extLst>
              <a:ext uri="{FF2B5EF4-FFF2-40B4-BE49-F238E27FC236}">
                <a16:creationId xmlns:a16="http://schemas.microsoft.com/office/drawing/2014/main" id="{ED4B6D0B-A3B9-868C-5EE1-C3467C9C4E76}"/>
              </a:ext>
            </a:extLst>
          </p:cNvPr>
          <p:cNvSpPr/>
          <p:nvPr/>
        </p:nvSpPr>
        <p:spPr>
          <a:xfrm>
            <a:off x="7780293" y="4925788"/>
            <a:ext cx="2244524" cy="461665"/>
          </a:xfrm>
          <a:prstGeom prst="rect">
            <a:avLst/>
          </a:prstGeom>
          <a:noFill/>
        </p:spPr>
        <p:txBody>
          <a:bodyPr wrap="non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Submitted By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hotels&#10;&#10;Description automatically generated with medium confidence">
            <a:extLst>
              <a:ext uri="{FF2B5EF4-FFF2-40B4-BE49-F238E27FC236}">
                <a16:creationId xmlns:a16="http://schemas.microsoft.com/office/drawing/2014/main" id="{1D95D715-35E3-839E-6DB6-F186A7CB1A67}"/>
              </a:ext>
            </a:extLst>
          </p:cNvPr>
          <p:cNvPicPr>
            <a:picLocks noChangeAspect="1"/>
          </p:cNvPicPr>
          <p:nvPr/>
        </p:nvPicPr>
        <p:blipFill>
          <a:blip r:embed="rId2"/>
          <a:stretch>
            <a:fillRect/>
          </a:stretch>
        </p:blipFill>
        <p:spPr>
          <a:xfrm>
            <a:off x="6302477" y="766916"/>
            <a:ext cx="5135759" cy="3903406"/>
          </a:xfrm>
          <a:prstGeom prst="rect">
            <a:avLst/>
          </a:prstGeom>
        </p:spPr>
      </p:pic>
      <p:sp>
        <p:nvSpPr>
          <p:cNvPr id="6" name="TextBox 5">
            <a:extLst>
              <a:ext uri="{FF2B5EF4-FFF2-40B4-BE49-F238E27FC236}">
                <a16:creationId xmlns:a16="http://schemas.microsoft.com/office/drawing/2014/main" id="{02B1D186-DAC0-1290-19BB-0E807495B565}"/>
              </a:ext>
            </a:extLst>
          </p:cNvPr>
          <p:cNvSpPr txBox="1"/>
          <p:nvPr/>
        </p:nvSpPr>
        <p:spPr>
          <a:xfrm>
            <a:off x="6944895" y="5242122"/>
            <a:ext cx="4286864" cy="1169551"/>
          </a:xfrm>
          <a:prstGeom prst="rect">
            <a:avLst/>
          </a:prstGeom>
          <a:noFill/>
        </p:spPr>
        <p:txBody>
          <a:bodyPr wrap="square" rtlCol="0">
            <a:spAutoFit/>
          </a:bodyPr>
          <a:lstStyle/>
          <a:p>
            <a:pPr algn="l">
              <a:buFont typeface="+mj-lt"/>
              <a:buAutoNum type="arabicPeriod"/>
            </a:pPr>
            <a:r>
              <a:rPr lang="en-US" b="0" i="0" dirty="0">
                <a:solidFill>
                  <a:srgbClr val="000000"/>
                </a:solidFill>
                <a:effectLst/>
                <a:latin typeface="Helvetica Neue"/>
              </a:rPr>
              <a:t>Resort Hotel : Total of 25.14% Bookings were cancelled</a:t>
            </a:r>
          </a:p>
          <a:p>
            <a:pPr algn="l">
              <a:buFont typeface="+mj-lt"/>
              <a:buAutoNum type="arabicPeriod"/>
            </a:pPr>
            <a:r>
              <a:rPr lang="en-US" b="0" i="0" dirty="0">
                <a:solidFill>
                  <a:srgbClr val="000000"/>
                </a:solidFill>
                <a:effectLst/>
                <a:latin typeface="Helvetica Neue"/>
              </a:rPr>
              <a:t>City Hotel : Total of 74.85% Bookings were cancelled</a:t>
            </a:r>
          </a:p>
          <a:p>
            <a:endParaRPr lang="en-CA" dirty="0"/>
          </a:p>
        </p:txBody>
      </p:sp>
      <p:pic>
        <p:nvPicPr>
          <p:cNvPr id="169" name="Google Shape;169;gea9ff3238d_1_62"/>
          <p:cNvPicPr preferRelativeResize="0"/>
          <p:nvPr/>
        </p:nvPicPr>
        <p:blipFill>
          <a:blip r:embed="rId3">
            <a:alphaModFix/>
          </a:blip>
          <a:stretch>
            <a:fillRect/>
          </a:stretch>
        </p:blipFill>
        <p:spPr>
          <a:xfrm>
            <a:off x="402278" y="967334"/>
            <a:ext cx="4749825" cy="3502569"/>
          </a:xfrm>
          <a:prstGeom prst="rect">
            <a:avLst/>
          </a:prstGeom>
          <a:noFill/>
          <a:ln>
            <a:noFill/>
          </a:ln>
        </p:spPr>
      </p:pic>
      <p:sp>
        <p:nvSpPr>
          <p:cNvPr id="7" name="TextBox 6">
            <a:extLst>
              <a:ext uri="{FF2B5EF4-FFF2-40B4-BE49-F238E27FC236}">
                <a16:creationId xmlns:a16="http://schemas.microsoft.com/office/drawing/2014/main" id="{977D3353-C563-BD54-CDA3-A722B982DA68}"/>
              </a:ext>
            </a:extLst>
          </p:cNvPr>
          <p:cNvSpPr txBox="1"/>
          <p:nvPr/>
        </p:nvSpPr>
        <p:spPr>
          <a:xfrm>
            <a:off x="402278" y="4945626"/>
            <a:ext cx="5010356" cy="738664"/>
          </a:xfrm>
          <a:prstGeom prst="rect">
            <a:avLst/>
          </a:prstGeom>
          <a:noFill/>
        </p:spPr>
        <p:txBody>
          <a:bodyPr wrap="square" rtlCol="0">
            <a:spAutoFit/>
          </a:bodyPr>
          <a:lstStyle/>
          <a:p>
            <a:r>
              <a:rPr lang="en-US" b="0" i="0" dirty="0">
                <a:solidFill>
                  <a:srgbClr val="000000"/>
                </a:solidFill>
                <a:effectLst/>
                <a:latin typeface="Helvetica Neue"/>
              </a:rPr>
              <a:t>According to the pie chart, 63% bookings were not cancelled and 37% of the bookings were cancelled at the Hotel.</a:t>
            </a:r>
            <a:endParaRPr lang="en-US" b="0" dirty="0"/>
          </a:p>
          <a:p>
            <a:endParaRPr lang="en-CA" dirty="0"/>
          </a:p>
        </p:txBody>
      </p:sp>
    </p:spTree>
    <p:extLst>
      <p:ext uri="{BB962C8B-B14F-4D97-AF65-F5344CB8AC3E}">
        <p14:creationId xmlns:p14="http://schemas.microsoft.com/office/powerpoint/2010/main" val="648911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4" name="Picture 3" descr="A graph of blue and white bars&#10;&#10;Description automatically generated">
            <a:extLst>
              <a:ext uri="{FF2B5EF4-FFF2-40B4-BE49-F238E27FC236}">
                <a16:creationId xmlns:a16="http://schemas.microsoft.com/office/drawing/2014/main" id="{54B3D692-1BE3-D829-66A5-83F5964F711A}"/>
              </a:ext>
            </a:extLst>
          </p:cNvPr>
          <p:cNvPicPr>
            <a:picLocks noChangeAspect="1"/>
          </p:cNvPicPr>
          <p:nvPr/>
        </p:nvPicPr>
        <p:blipFill>
          <a:blip r:embed="rId3"/>
          <a:stretch>
            <a:fillRect/>
          </a:stretch>
        </p:blipFill>
        <p:spPr>
          <a:xfrm>
            <a:off x="6499123" y="1004727"/>
            <a:ext cx="4595252" cy="3903837"/>
          </a:xfrm>
          <a:prstGeom prst="rect">
            <a:avLst/>
          </a:prstGeom>
        </p:spPr>
      </p:pic>
      <p:sp>
        <p:nvSpPr>
          <p:cNvPr id="5" name="TextBox 4">
            <a:extLst>
              <a:ext uri="{FF2B5EF4-FFF2-40B4-BE49-F238E27FC236}">
                <a16:creationId xmlns:a16="http://schemas.microsoft.com/office/drawing/2014/main" id="{9B47DE81-8D47-D583-B5A9-7FED5CE4A5D2}"/>
              </a:ext>
            </a:extLst>
          </p:cNvPr>
          <p:cNvSpPr txBox="1"/>
          <p:nvPr/>
        </p:nvSpPr>
        <p:spPr>
          <a:xfrm>
            <a:off x="5439033" y="5473005"/>
            <a:ext cx="6715432" cy="1384995"/>
          </a:xfrm>
          <a:prstGeom prst="rect">
            <a:avLst/>
          </a:prstGeom>
          <a:noFill/>
        </p:spPr>
        <p:txBody>
          <a:bodyPr wrap="square" rtlCol="0">
            <a:spAutoFit/>
          </a:bodyPr>
          <a:lstStyle/>
          <a:p>
            <a:pPr algn="l">
              <a:buFont typeface="+mj-lt"/>
              <a:buAutoNum type="arabicPeriod"/>
            </a:pPr>
            <a:r>
              <a:rPr lang="en-US" b="0" i="0" dirty="0">
                <a:solidFill>
                  <a:srgbClr val="000000"/>
                </a:solidFill>
                <a:effectLst/>
                <a:latin typeface="Helvetica Neue"/>
              </a:rPr>
              <a:t>City hotel : The number of cancelations per month is around 40% throughout the year.</a:t>
            </a:r>
          </a:p>
          <a:p>
            <a:pPr algn="l">
              <a:buFont typeface="+mj-lt"/>
              <a:buAutoNum type="arabicPeriod"/>
            </a:pPr>
            <a:r>
              <a:rPr lang="en-US" b="0" i="0" dirty="0">
                <a:solidFill>
                  <a:srgbClr val="000000"/>
                </a:solidFill>
                <a:effectLst/>
                <a:latin typeface="Helvetica Neue"/>
              </a:rPr>
              <a:t>Resort hotel : The number of cancellations are highest in the summer (</a:t>
            </a:r>
            <a:r>
              <a:rPr lang="en-US" b="0" i="0" dirty="0" err="1">
                <a:solidFill>
                  <a:srgbClr val="000000"/>
                </a:solidFill>
                <a:effectLst/>
                <a:latin typeface="Helvetica Neue"/>
              </a:rPr>
              <a:t>June,July</a:t>
            </a:r>
            <a:r>
              <a:rPr lang="en-US" b="0" i="0" dirty="0">
                <a:solidFill>
                  <a:srgbClr val="000000"/>
                </a:solidFill>
                <a:effectLst/>
                <a:latin typeface="Helvetica Neue"/>
              </a:rPr>
              <a:t>, August) and lowest during the winter (</a:t>
            </a:r>
            <a:r>
              <a:rPr lang="en-US" b="0" i="0" dirty="0" err="1">
                <a:solidFill>
                  <a:srgbClr val="000000"/>
                </a:solidFill>
                <a:effectLst/>
                <a:latin typeface="Helvetica Neue"/>
              </a:rPr>
              <a:t>November,December,January</a:t>
            </a:r>
            <a:r>
              <a:rPr lang="en-US" b="0" i="0" dirty="0">
                <a:solidFill>
                  <a:srgbClr val="000000"/>
                </a:solidFill>
                <a:effectLst/>
                <a:latin typeface="Helvetica Neue"/>
              </a:rPr>
              <a:t>). In short, the possibility of cancellation for resort hotels in winter is very low.</a:t>
            </a:r>
          </a:p>
          <a:p>
            <a:endParaRPr lang="en-CA" dirty="0"/>
          </a:p>
        </p:txBody>
      </p:sp>
      <p:pic>
        <p:nvPicPr>
          <p:cNvPr id="9" name="Picture 8" descr="A graph of a graph with numbers and a line&#10;&#10;Description automatically generated with medium confidence">
            <a:extLst>
              <a:ext uri="{FF2B5EF4-FFF2-40B4-BE49-F238E27FC236}">
                <a16:creationId xmlns:a16="http://schemas.microsoft.com/office/drawing/2014/main" id="{88DE37CF-5BF7-BF92-61CB-4A0C657F89F8}"/>
              </a:ext>
            </a:extLst>
          </p:cNvPr>
          <p:cNvPicPr>
            <a:picLocks noChangeAspect="1"/>
          </p:cNvPicPr>
          <p:nvPr/>
        </p:nvPicPr>
        <p:blipFill>
          <a:blip r:embed="rId4"/>
          <a:stretch>
            <a:fillRect/>
          </a:stretch>
        </p:blipFill>
        <p:spPr>
          <a:xfrm>
            <a:off x="222794" y="1004727"/>
            <a:ext cx="4774560" cy="3822911"/>
          </a:xfrm>
          <a:prstGeom prst="rect">
            <a:avLst/>
          </a:prstGeom>
        </p:spPr>
      </p:pic>
      <p:sp>
        <p:nvSpPr>
          <p:cNvPr id="10" name="TextBox 9">
            <a:extLst>
              <a:ext uri="{FF2B5EF4-FFF2-40B4-BE49-F238E27FC236}">
                <a16:creationId xmlns:a16="http://schemas.microsoft.com/office/drawing/2014/main" id="{A92967EE-6929-18E1-4979-B59970892C95}"/>
              </a:ext>
            </a:extLst>
          </p:cNvPr>
          <p:cNvSpPr txBox="1"/>
          <p:nvPr/>
        </p:nvSpPr>
        <p:spPr>
          <a:xfrm>
            <a:off x="235974" y="5388077"/>
            <a:ext cx="4925961" cy="954107"/>
          </a:xfrm>
          <a:prstGeom prst="rect">
            <a:avLst/>
          </a:prstGeom>
          <a:noFill/>
        </p:spPr>
        <p:txBody>
          <a:bodyPr wrap="square" rtlCol="0">
            <a:spAutoFit/>
          </a:bodyPr>
          <a:lstStyle/>
          <a:p>
            <a:pPr algn="l">
              <a:buFont typeface="+mj-lt"/>
              <a:buAutoNum type="arabicPeriod"/>
            </a:pPr>
            <a:r>
              <a:rPr lang="en-US" b="0" i="0" dirty="0">
                <a:solidFill>
                  <a:srgbClr val="000000"/>
                </a:solidFill>
                <a:effectLst/>
                <a:latin typeface="Helvetica Neue"/>
              </a:rPr>
              <a:t>August is the most occupied (Busiest) month of bookings.</a:t>
            </a:r>
          </a:p>
          <a:p>
            <a:pPr algn="l">
              <a:buFont typeface="+mj-lt"/>
              <a:buAutoNum type="arabicPeriod"/>
            </a:pPr>
            <a:r>
              <a:rPr lang="en-US" b="0" i="0" dirty="0">
                <a:solidFill>
                  <a:srgbClr val="000000"/>
                </a:solidFill>
                <a:effectLst/>
                <a:latin typeface="Helvetica Neue"/>
              </a:rPr>
              <a:t>Highest Average Daily Rate(ADR) is in August may be it could be one of the reasons for more canceled bookings.</a:t>
            </a:r>
          </a:p>
          <a:p>
            <a:endParaRPr lang="en-CA"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a number of hotels&#10;&#10;Description automatically generated">
            <a:extLst>
              <a:ext uri="{FF2B5EF4-FFF2-40B4-BE49-F238E27FC236}">
                <a16:creationId xmlns:a16="http://schemas.microsoft.com/office/drawing/2014/main" id="{436E08C0-7112-721D-1D3A-1CA7C94432B5}"/>
              </a:ext>
            </a:extLst>
          </p:cNvPr>
          <p:cNvPicPr>
            <a:picLocks noChangeAspect="1"/>
          </p:cNvPicPr>
          <p:nvPr/>
        </p:nvPicPr>
        <p:blipFill>
          <a:blip r:embed="rId2"/>
          <a:stretch>
            <a:fillRect/>
          </a:stretch>
        </p:blipFill>
        <p:spPr>
          <a:xfrm>
            <a:off x="162401" y="632193"/>
            <a:ext cx="5068360" cy="3813927"/>
          </a:xfrm>
          <a:prstGeom prst="rect">
            <a:avLst/>
          </a:prstGeom>
        </p:spPr>
      </p:pic>
      <p:sp>
        <p:nvSpPr>
          <p:cNvPr id="6" name="TextBox 5">
            <a:extLst>
              <a:ext uri="{FF2B5EF4-FFF2-40B4-BE49-F238E27FC236}">
                <a16:creationId xmlns:a16="http://schemas.microsoft.com/office/drawing/2014/main" id="{CEA8017F-246D-53DF-A360-AE7CBC9EE151}"/>
              </a:ext>
            </a:extLst>
          </p:cNvPr>
          <p:cNvSpPr txBox="1"/>
          <p:nvPr/>
        </p:nvSpPr>
        <p:spPr>
          <a:xfrm>
            <a:off x="344129" y="5161935"/>
            <a:ext cx="4886632" cy="1384995"/>
          </a:xfrm>
          <a:prstGeom prst="rect">
            <a:avLst/>
          </a:prstGeom>
          <a:noFill/>
        </p:spPr>
        <p:txBody>
          <a:bodyPr wrap="square" rtlCol="0">
            <a:spAutoFit/>
          </a:bodyPr>
          <a:lstStyle/>
          <a:p>
            <a:pPr algn="l">
              <a:buFont typeface="+mj-lt"/>
              <a:buAutoNum type="arabicPeriod"/>
            </a:pPr>
            <a:r>
              <a:rPr lang="en-US" b="0" i="0" dirty="0">
                <a:solidFill>
                  <a:srgbClr val="000000"/>
                </a:solidFill>
                <a:effectLst/>
                <a:latin typeface="Helvetica Neue"/>
              </a:rPr>
              <a:t>Above graph depicts that 47.3% of bookings are made via Online Travel Agents</a:t>
            </a:r>
          </a:p>
          <a:p>
            <a:pPr algn="l">
              <a:buFont typeface="+mj-lt"/>
              <a:buAutoNum type="arabicPeriod"/>
            </a:pPr>
            <a:r>
              <a:rPr lang="en-US" b="0" i="0" dirty="0">
                <a:solidFill>
                  <a:srgbClr val="000000"/>
                </a:solidFill>
                <a:effectLst/>
                <a:latin typeface="Helvetica Neue"/>
              </a:rPr>
              <a:t>Around 20% of bookings are made via Offline Travel Agents and less than 20% of bookings made directly without any Agents</a:t>
            </a:r>
          </a:p>
          <a:p>
            <a:endParaRPr lang="en-CA" dirty="0"/>
          </a:p>
        </p:txBody>
      </p:sp>
      <p:pic>
        <p:nvPicPr>
          <p:cNvPr id="8" name="Picture 7" descr="A graph of different colored bars&#10;&#10;Description automatically generated">
            <a:extLst>
              <a:ext uri="{FF2B5EF4-FFF2-40B4-BE49-F238E27FC236}">
                <a16:creationId xmlns:a16="http://schemas.microsoft.com/office/drawing/2014/main" id="{CA16DC8D-E5A1-94D4-41AC-0924B29D1A1B}"/>
              </a:ext>
            </a:extLst>
          </p:cNvPr>
          <p:cNvPicPr>
            <a:picLocks noChangeAspect="1"/>
          </p:cNvPicPr>
          <p:nvPr/>
        </p:nvPicPr>
        <p:blipFill>
          <a:blip r:embed="rId3"/>
          <a:stretch>
            <a:fillRect/>
          </a:stretch>
        </p:blipFill>
        <p:spPr>
          <a:xfrm>
            <a:off x="6251365" y="632193"/>
            <a:ext cx="4819758" cy="3917815"/>
          </a:xfrm>
          <a:prstGeom prst="rect">
            <a:avLst/>
          </a:prstGeom>
        </p:spPr>
      </p:pic>
      <p:sp>
        <p:nvSpPr>
          <p:cNvPr id="9" name="TextBox 8">
            <a:extLst>
              <a:ext uri="{FF2B5EF4-FFF2-40B4-BE49-F238E27FC236}">
                <a16:creationId xmlns:a16="http://schemas.microsoft.com/office/drawing/2014/main" id="{AF67A01C-7B8A-DC01-E584-979997C3C9AF}"/>
              </a:ext>
            </a:extLst>
          </p:cNvPr>
          <p:cNvSpPr txBox="1"/>
          <p:nvPr/>
        </p:nvSpPr>
        <p:spPr>
          <a:xfrm>
            <a:off x="6587613" y="5053781"/>
            <a:ext cx="4601497" cy="1169551"/>
          </a:xfrm>
          <a:prstGeom prst="rect">
            <a:avLst/>
          </a:prstGeom>
          <a:noFill/>
        </p:spPr>
        <p:txBody>
          <a:bodyPr wrap="square" rtlCol="0">
            <a:spAutoFit/>
          </a:bodyPr>
          <a:lstStyle/>
          <a:p>
            <a:pPr algn="l">
              <a:buFont typeface="+mj-lt"/>
              <a:buAutoNum type="arabicPeriod"/>
            </a:pPr>
            <a:r>
              <a:rPr lang="en-US" b="0" i="0" dirty="0">
                <a:solidFill>
                  <a:srgbClr val="000000"/>
                </a:solidFill>
                <a:effectLst/>
                <a:latin typeface="Helvetica Neue"/>
              </a:rPr>
              <a:t>City Hotel: Most of guests prefer to stay between 1-4 nights</a:t>
            </a:r>
          </a:p>
          <a:p>
            <a:pPr algn="l">
              <a:buFont typeface="+mj-lt"/>
              <a:buAutoNum type="arabicPeriod"/>
            </a:pPr>
            <a:r>
              <a:rPr lang="en-US" b="0" i="0" dirty="0">
                <a:solidFill>
                  <a:srgbClr val="000000"/>
                </a:solidFill>
                <a:effectLst/>
                <a:latin typeface="Helvetica Neue"/>
              </a:rPr>
              <a:t>Resort Hotel : Most of the guests prefer to stay more than 3 nights</a:t>
            </a:r>
          </a:p>
          <a:p>
            <a:endParaRPr lang="en-CA" dirty="0"/>
          </a:p>
        </p:txBody>
      </p:sp>
    </p:spTree>
    <p:extLst>
      <p:ext uri="{BB962C8B-B14F-4D97-AF65-F5344CB8AC3E}">
        <p14:creationId xmlns:p14="http://schemas.microsoft.com/office/powerpoint/2010/main" val="1768011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squares&#10;&#10;Description automatically generated">
            <a:extLst>
              <a:ext uri="{FF2B5EF4-FFF2-40B4-BE49-F238E27FC236}">
                <a16:creationId xmlns:a16="http://schemas.microsoft.com/office/drawing/2014/main" id="{14959441-1757-5B7A-CD6C-E3B99424FF59}"/>
              </a:ext>
            </a:extLst>
          </p:cNvPr>
          <p:cNvPicPr>
            <a:picLocks noChangeAspect="1"/>
          </p:cNvPicPr>
          <p:nvPr/>
        </p:nvPicPr>
        <p:blipFill>
          <a:blip r:embed="rId2"/>
          <a:stretch>
            <a:fillRect/>
          </a:stretch>
        </p:blipFill>
        <p:spPr>
          <a:xfrm>
            <a:off x="237612" y="747121"/>
            <a:ext cx="5180679" cy="3529911"/>
          </a:xfrm>
          <a:prstGeom prst="rect">
            <a:avLst/>
          </a:prstGeom>
        </p:spPr>
      </p:pic>
      <p:sp>
        <p:nvSpPr>
          <p:cNvPr id="7" name="TextBox 6">
            <a:extLst>
              <a:ext uri="{FF2B5EF4-FFF2-40B4-BE49-F238E27FC236}">
                <a16:creationId xmlns:a16="http://schemas.microsoft.com/office/drawing/2014/main" id="{CDADD0C0-5D0D-3544-EDEC-5391E7E7EF11}"/>
              </a:ext>
            </a:extLst>
          </p:cNvPr>
          <p:cNvSpPr txBox="1"/>
          <p:nvPr/>
        </p:nvSpPr>
        <p:spPr>
          <a:xfrm>
            <a:off x="481780" y="5367980"/>
            <a:ext cx="4404852" cy="523220"/>
          </a:xfrm>
          <a:prstGeom prst="rect">
            <a:avLst/>
          </a:prstGeom>
          <a:noFill/>
        </p:spPr>
        <p:txBody>
          <a:bodyPr wrap="square" rtlCol="0">
            <a:spAutoFit/>
          </a:bodyPr>
          <a:lstStyle/>
          <a:p>
            <a:r>
              <a:rPr lang="en-US" i="0" dirty="0">
                <a:solidFill>
                  <a:srgbClr val="000000"/>
                </a:solidFill>
                <a:effectLst/>
                <a:latin typeface="Helvetica Neue"/>
              </a:rPr>
              <a:t>About 40% of all bookings are created from Portugal followed by Great Britain (10%) &amp; France (8%)</a:t>
            </a:r>
            <a:endParaRPr lang="en-CA" dirty="0"/>
          </a:p>
        </p:txBody>
      </p:sp>
      <p:pic>
        <p:nvPicPr>
          <p:cNvPr id="11" name="Picture 10" descr="A graph of different colored bars&#10;&#10;Description automatically generated">
            <a:extLst>
              <a:ext uri="{FF2B5EF4-FFF2-40B4-BE49-F238E27FC236}">
                <a16:creationId xmlns:a16="http://schemas.microsoft.com/office/drawing/2014/main" id="{70CDD24B-B792-0ABE-9487-BA69F3A8F8E4}"/>
              </a:ext>
            </a:extLst>
          </p:cNvPr>
          <p:cNvPicPr>
            <a:picLocks noChangeAspect="1"/>
          </p:cNvPicPr>
          <p:nvPr/>
        </p:nvPicPr>
        <p:blipFill>
          <a:blip r:embed="rId3"/>
          <a:stretch>
            <a:fillRect/>
          </a:stretch>
        </p:blipFill>
        <p:spPr>
          <a:xfrm>
            <a:off x="5724837" y="426427"/>
            <a:ext cx="5592091" cy="4261222"/>
          </a:xfrm>
          <a:prstGeom prst="rect">
            <a:avLst/>
          </a:prstGeom>
        </p:spPr>
      </p:pic>
      <p:sp>
        <p:nvSpPr>
          <p:cNvPr id="12" name="TextBox 11">
            <a:extLst>
              <a:ext uri="{FF2B5EF4-FFF2-40B4-BE49-F238E27FC236}">
                <a16:creationId xmlns:a16="http://schemas.microsoft.com/office/drawing/2014/main" id="{3A37A165-2E4E-5F3D-C265-D6CF7E02A4F7}"/>
              </a:ext>
            </a:extLst>
          </p:cNvPr>
          <p:cNvSpPr txBox="1"/>
          <p:nvPr/>
        </p:nvSpPr>
        <p:spPr>
          <a:xfrm>
            <a:off x="6528619" y="5260258"/>
            <a:ext cx="4591665" cy="738664"/>
          </a:xfrm>
          <a:prstGeom prst="rect">
            <a:avLst/>
          </a:prstGeom>
          <a:noFill/>
        </p:spPr>
        <p:txBody>
          <a:bodyPr wrap="square" rtlCol="0">
            <a:spAutoFit/>
          </a:bodyPr>
          <a:lstStyle/>
          <a:p>
            <a:r>
              <a:rPr lang="en-US" i="0" dirty="0">
                <a:solidFill>
                  <a:srgbClr val="000000"/>
                </a:solidFill>
                <a:effectLst/>
                <a:latin typeface="Helvetica Neue"/>
              </a:rPr>
              <a:t>August is the most occupied (busiest) month with 11.62% bookings and January is the most unoccupied month with 4.96% bookings.</a:t>
            </a:r>
            <a:endParaRPr lang="en-CA" dirty="0"/>
          </a:p>
        </p:txBody>
      </p:sp>
    </p:spTree>
    <p:extLst>
      <p:ext uri="{BB962C8B-B14F-4D97-AF65-F5344CB8AC3E}">
        <p14:creationId xmlns:p14="http://schemas.microsoft.com/office/powerpoint/2010/main" val="2636468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11ACF-4889-B34C-20E5-165734C90CEC}"/>
              </a:ext>
            </a:extLst>
          </p:cNvPr>
          <p:cNvSpPr>
            <a:spLocks noGrp="1"/>
          </p:cNvSpPr>
          <p:nvPr>
            <p:ph type="ctrTitle"/>
          </p:nvPr>
        </p:nvSpPr>
        <p:spPr/>
        <p:txBody>
          <a:bodyPr/>
          <a:lstStyle/>
          <a:p>
            <a:endParaRPr lang="en-CA"/>
          </a:p>
        </p:txBody>
      </p:sp>
      <p:sp>
        <p:nvSpPr>
          <p:cNvPr id="3" name="Subtitle 2">
            <a:extLst>
              <a:ext uri="{FF2B5EF4-FFF2-40B4-BE49-F238E27FC236}">
                <a16:creationId xmlns:a16="http://schemas.microsoft.com/office/drawing/2014/main" id="{EDDC3C4D-4894-1565-1980-67B7051798F1}"/>
              </a:ext>
            </a:extLst>
          </p:cNvPr>
          <p:cNvSpPr>
            <a:spLocks noGrp="1"/>
          </p:cNvSpPr>
          <p:nvPr>
            <p:ph type="subTitle" idx="1"/>
          </p:nvPr>
        </p:nvSpPr>
        <p:spPr/>
        <p:txBody>
          <a:bodyPr/>
          <a:lstStyle/>
          <a:p>
            <a:endParaRPr lang="en-CA"/>
          </a:p>
        </p:txBody>
      </p:sp>
      <p:pic>
        <p:nvPicPr>
          <p:cNvPr id="5" name="Picture 4" descr="A group of red and black graphs&#10;&#10;Description automatically generated">
            <a:extLst>
              <a:ext uri="{FF2B5EF4-FFF2-40B4-BE49-F238E27FC236}">
                <a16:creationId xmlns:a16="http://schemas.microsoft.com/office/drawing/2014/main" id="{167D5259-5584-20CE-26D2-DB9286EDB71D}"/>
              </a:ext>
            </a:extLst>
          </p:cNvPr>
          <p:cNvPicPr>
            <a:picLocks noChangeAspect="1"/>
          </p:cNvPicPr>
          <p:nvPr/>
        </p:nvPicPr>
        <p:blipFill>
          <a:blip r:embed="rId2"/>
          <a:stretch>
            <a:fillRect/>
          </a:stretch>
        </p:blipFill>
        <p:spPr>
          <a:xfrm>
            <a:off x="1435446" y="870845"/>
            <a:ext cx="9232554" cy="4838213"/>
          </a:xfrm>
          <a:prstGeom prst="rect">
            <a:avLst/>
          </a:prstGeom>
        </p:spPr>
      </p:pic>
      <p:sp>
        <p:nvSpPr>
          <p:cNvPr id="6" name="TextBox 5">
            <a:extLst>
              <a:ext uri="{FF2B5EF4-FFF2-40B4-BE49-F238E27FC236}">
                <a16:creationId xmlns:a16="http://schemas.microsoft.com/office/drawing/2014/main" id="{28D48321-551B-3628-3667-C66205C346F5}"/>
              </a:ext>
            </a:extLst>
          </p:cNvPr>
          <p:cNvSpPr txBox="1"/>
          <p:nvPr/>
        </p:nvSpPr>
        <p:spPr>
          <a:xfrm>
            <a:off x="1730477" y="157317"/>
            <a:ext cx="7885471" cy="566044"/>
          </a:xfrm>
          <a:prstGeom prst="rect">
            <a:avLst/>
          </a:prstGeom>
          <a:solidFill>
            <a:schemeClr val="accent6">
              <a:lumMod val="40000"/>
              <a:lumOff val="60000"/>
            </a:schemeClr>
          </a:solidFill>
        </p:spPr>
        <p:txBody>
          <a:bodyPr vert="horz" lIns="91440" tIns="45720" rIns="91440" bIns="45720" rtlCol="0" anchor="b">
            <a:normAutofit/>
          </a:bodyPr>
          <a:lstStyle>
            <a:defPPr marR="0" lvl="0" algn="l" rtl="0">
              <a:lnSpc>
                <a:spcPct val="100000"/>
              </a:lnSpc>
              <a:spcBef>
                <a:spcPts val="0"/>
              </a:spcBef>
              <a:spcAft>
                <a:spcPts val="0"/>
              </a:spcAft>
            </a:defPPr>
            <a:lvl1pPr algn="ctr" defTabSz="914400">
              <a:lnSpc>
                <a:spcPct val="85000"/>
              </a:lnSpc>
              <a:spcBef>
                <a:spcPct val="0"/>
              </a:spcBef>
              <a:buNone/>
              <a:defRPr sz="4400" b="1" spc="-50" baseline="0">
                <a:solidFill>
                  <a:schemeClr val="tx1">
                    <a:lumMod val="75000"/>
                    <a:lumOff val="25000"/>
                  </a:schemeClr>
                </a:solidFill>
                <a:latin typeface="+mj-lt"/>
                <a:ea typeface="+mj-ea"/>
                <a:cs typeface="+mj-cs"/>
              </a:defRPr>
            </a:lvl1pPr>
          </a:lstStyle>
          <a:p>
            <a:r>
              <a:rPr lang="en-US" sz="3200" dirty="0" err="1"/>
              <a:t>Visualisation</a:t>
            </a:r>
            <a:r>
              <a:rPr lang="en-US" sz="3200" dirty="0"/>
              <a:t> of Numerical columns</a:t>
            </a:r>
            <a:endParaRPr lang="en-CA" sz="3200" dirty="0"/>
          </a:p>
        </p:txBody>
      </p:sp>
      <p:sp>
        <p:nvSpPr>
          <p:cNvPr id="7" name="TextBox 6">
            <a:extLst>
              <a:ext uri="{FF2B5EF4-FFF2-40B4-BE49-F238E27FC236}">
                <a16:creationId xmlns:a16="http://schemas.microsoft.com/office/drawing/2014/main" id="{08F44114-B963-8996-FF86-959D7FDCCB30}"/>
              </a:ext>
            </a:extLst>
          </p:cNvPr>
          <p:cNvSpPr txBox="1"/>
          <p:nvPr/>
        </p:nvSpPr>
        <p:spPr>
          <a:xfrm>
            <a:off x="963561" y="5801032"/>
            <a:ext cx="9960078" cy="954107"/>
          </a:xfrm>
          <a:prstGeom prst="rect">
            <a:avLst/>
          </a:prstGeom>
          <a:noFill/>
        </p:spPr>
        <p:txBody>
          <a:bodyPr wrap="square" rtlCol="0">
            <a:spAutoFit/>
          </a:bodyPr>
          <a:lstStyle/>
          <a:p>
            <a:r>
              <a:rPr lang="en-US" dirty="0"/>
              <a:t>1. A </a:t>
            </a:r>
            <a:r>
              <a:rPr lang="en-US" dirty="0" err="1"/>
              <a:t>lof</a:t>
            </a:r>
            <a:r>
              <a:rPr lang="en-US" dirty="0"/>
              <a:t> of bookings where made in 2016.</a:t>
            </a:r>
          </a:p>
          <a:p>
            <a:r>
              <a:rPr lang="en-US" dirty="0"/>
              <a:t>2. Repeated guests do not cancel many bookings.</a:t>
            </a:r>
          </a:p>
          <a:p>
            <a:r>
              <a:rPr lang="en-US" dirty="0"/>
              <a:t>3. Booking changes does not quite affect cancelling bookings since there were no much changes made.</a:t>
            </a:r>
          </a:p>
          <a:p>
            <a:endParaRPr lang="en-CA" dirty="0"/>
          </a:p>
        </p:txBody>
      </p:sp>
    </p:spTree>
    <p:extLst>
      <p:ext uri="{BB962C8B-B14F-4D97-AF65-F5344CB8AC3E}">
        <p14:creationId xmlns:p14="http://schemas.microsoft.com/office/powerpoint/2010/main" val="3899424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5"/>
          <p:cNvSpPr txBox="1"/>
          <p:nvPr/>
        </p:nvSpPr>
        <p:spPr>
          <a:xfrm>
            <a:off x="11907454" y="6481180"/>
            <a:ext cx="29046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6</a:t>
            </a:r>
            <a:endParaRPr/>
          </a:p>
        </p:txBody>
      </p:sp>
      <p:sp>
        <p:nvSpPr>
          <p:cNvPr id="274" name="Google Shape;274;p5" descr="This is a chart. "/>
          <p:cNvSpPr/>
          <p:nvPr/>
        </p:nvSpPr>
        <p:spPr>
          <a:xfrm>
            <a:off x="8381140" y="1883938"/>
            <a:ext cx="3195593" cy="323165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5" name="Google Shape;275;p5"/>
          <p:cNvSpPr/>
          <p:nvPr/>
        </p:nvSpPr>
        <p:spPr>
          <a:xfrm>
            <a:off x="647139" y="1883938"/>
            <a:ext cx="3195593" cy="323165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6" name="Google Shape;276;p5"/>
          <p:cNvSpPr txBox="1"/>
          <p:nvPr/>
        </p:nvSpPr>
        <p:spPr>
          <a:xfrm>
            <a:off x="583395" y="5276459"/>
            <a:ext cx="3259200" cy="431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SzPts val="1100"/>
              <a:buNone/>
            </a:pPr>
            <a:r>
              <a:rPr lang="en-US">
                <a:solidFill>
                  <a:schemeClr val="dk1"/>
                </a:solidFill>
                <a:latin typeface="Calibri"/>
                <a:ea typeface="Calibri"/>
                <a:cs typeface="Calibri"/>
                <a:sym typeface="Calibri"/>
              </a:rPr>
              <a:t>Тhe number of </a:t>
            </a:r>
            <a:r>
              <a:rPr lang="en-US">
                <a:solidFill>
                  <a:schemeClr val="dk1"/>
                </a:solidFill>
                <a:latin typeface="Quattrocento Sans"/>
                <a:ea typeface="Quattrocento Sans"/>
                <a:cs typeface="Quattrocento Sans"/>
                <a:sym typeface="Quattrocento Sans"/>
              </a:rPr>
              <a:t>special</a:t>
            </a:r>
            <a:r>
              <a:rPr lang="en-US">
                <a:solidFill>
                  <a:schemeClr val="dk1"/>
                </a:solidFill>
                <a:latin typeface="Calibri"/>
                <a:ea typeface="Calibri"/>
                <a:cs typeface="Calibri"/>
                <a:sym typeface="Calibri"/>
              </a:rPr>
              <a:t> requests raises the chances of cancelation decrease.</a:t>
            </a:r>
            <a:endParaRPr>
              <a:solidFill>
                <a:schemeClr val="dk1"/>
              </a:solidFill>
              <a:latin typeface="Quattrocento Sans"/>
              <a:ea typeface="Quattrocento Sans"/>
              <a:cs typeface="Quattrocento Sans"/>
              <a:sym typeface="Quattrocento Sans"/>
            </a:endParaRPr>
          </a:p>
        </p:txBody>
      </p:sp>
      <p:sp>
        <p:nvSpPr>
          <p:cNvPr id="277" name="Google Shape;277;p5"/>
          <p:cNvSpPr/>
          <p:nvPr/>
        </p:nvSpPr>
        <p:spPr>
          <a:xfrm>
            <a:off x="977804" y="969860"/>
            <a:ext cx="2864928" cy="746432"/>
          </a:xfrm>
          <a:prstGeom prst="rect">
            <a:avLst/>
          </a:prstGeom>
          <a:gradFill>
            <a:gsLst>
              <a:gs pos="0">
                <a:srgbClr val="515A6B"/>
              </a:gs>
              <a:gs pos="54000">
                <a:srgbClr val="515A6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78" name="Google Shape;278;p5"/>
          <p:cNvSpPr/>
          <p:nvPr/>
        </p:nvSpPr>
        <p:spPr>
          <a:xfrm>
            <a:off x="648369" y="969860"/>
            <a:ext cx="746432" cy="746432"/>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79" name="Google Shape;279;p5" descr="This is an icon of paper money."/>
          <p:cNvGrpSpPr/>
          <p:nvPr/>
        </p:nvGrpSpPr>
        <p:grpSpPr>
          <a:xfrm>
            <a:off x="841066" y="1240522"/>
            <a:ext cx="361038" cy="205107"/>
            <a:chOff x="3283332" y="3275035"/>
            <a:chExt cx="479215" cy="272245"/>
          </a:xfrm>
        </p:grpSpPr>
        <p:sp>
          <p:nvSpPr>
            <p:cNvPr id="280" name="Google Shape;280;p5"/>
            <p:cNvSpPr/>
            <p:nvPr/>
          </p:nvSpPr>
          <p:spPr>
            <a:xfrm>
              <a:off x="3283332" y="3275035"/>
              <a:ext cx="479215" cy="272245"/>
            </a:xfrm>
            <a:custGeom>
              <a:avLst/>
              <a:gdLst/>
              <a:ahLst/>
              <a:cxnLst/>
              <a:rect l="l" t="t" r="r" b="b"/>
              <a:pathLst>
                <a:path w="2048" h="1162" extrusionOk="0">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81" name="Google Shape;281;p5"/>
            <p:cNvSpPr/>
            <p:nvPr/>
          </p:nvSpPr>
          <p:spPr>
            <a:xfrm>
              <a:off x="3381245" y="3337126"/>
              <a:ext cx="282594" cy="148859"/>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82" name="Google Shape;282;p5"/>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83" name="Google Shape;283;p5"/>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284" name="Google Shape;284;p5"/>
          <p:cNvSpPr txBox="1"/>
          <p:nvPr/>
        </p:nvSpPr>
        <p:spPr>
          <a:xfrm>
            <a:off x="1518381" y="1139175"/>
            <a:ext cx="2316300" cy="431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solidFill>
                  <a:schemeClr val="lt1"/>
                </a:solidFill>
                <a:latin typeface="Quattrocento Sans"/>
                <a:ea typeface="Quattrocento Sans"/>
                <a:cs typeface="Quattrocento Sans"/>
                <a:sym typeface="Quattrocento Sans"/>
              </a:rPr>
              <a:t>Total number of special requests</a:t>
            </a:r>
            <a:endParaRPr/>
          </a:p>
        </p:txBody>
      </p:sp>
      <p:sp>
        <p:nvSpPr>
          <p:cNvPr id="285" name="Google Shape;285;p5"/>
          <p:cNvSpPr/>
          <p:nvPr/>
        </p:nvSpPr>
        <p:spPr>
          <a:xfrm>
            <a:off x="4500783" y="1883938"/>
            <a:ext cx="3195593" cy="323165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86" name="Google Shape;286;p5"/>
          <p:cNvSpPr txBox="1"/>
          <p:nvPr/>
        </p:nvSpPr>
        <p:spPr>
          <a:xfrm>
            <a:off x="4530245" y="5276459"/>
            <a:ext cx="3146400" cy="6465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solidFill>
                  <a:schemeClr val="dk1"/>
                </a:solidFill>
                <a:latin typeface="Quattrocento Sans"/>
                <a:ea typeface="Quattrocento Sans"/>
                <a:cs typeface="Quattrocento Sans"/>
                <a:sym typeface="Quattrocento Sans"/>
              </a:rPr>
              <a:t>The rate of cancellation for customers who have cancelled previously is significantly higher</a:t>
            </a:r>
            <a:endParaRPr/>
          </a:p>
        </p:txBody>
      </p:sp>
      <p:sp>
        <p:nvSpPr>
          <p:cNvPr id="287" name="Google Shape;287;p5"/>
          <p:cNvSpPr/>
          <p:nvPr/>
        </p:nvSpPr>
        <p:spPr>
          <a:xfrm>
            <a:off x="4883272" y="969860"/>
            <a:ext cx="2834295" cy="746432"/>
          </a:xfrm>
          <a:prstGeom prst="rect">
            <a:avLst/>
          </a:prstGeom>
          <a:gradFill>
            <a:gsLst>
              <a:gs pos="0">
                <a:srgbClr val="85E0E7"/>
              </a:gs>
              <a:gs pos="54000">
                <a:srgbClr val="85E0E7"/>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88" name="Google Shape;288;p5"/>
          <p:cNvSpPr/>
          <p:nvPr/>
        </p:nvSpPr>
        <p:spPr>
          <a:xfrm>
            <a:off x="4498204" y="969860"/>
            <a:ext cx="746432" cy="746432"/>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89" name="Google Shape;289;p5" descr="This is an icon of a human being. "/>
          <p:cNvSpPr/>
          <p:nvPr/>
        </p:nvSpPr>
        <p:spPr>
          <a:xfrm>
            <a:off x="4749270" y="1182277"/>
            <a:ext cx="244300" cy="321597"/>
          </a:xfrm>
          <a:custGeom>
            <a:avLst/>
            <a:gdLst/>
            <a:ahLst/>
            <a:cxnLst/>
            <a:rect l="l" t="t" r="r" b="b"/>
            <a:pathLst>
              <a:path w="1559" h="2048" extrusionOk="0">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0" name="Google Shape;290;p5"/>
          <p:cNvSpPr txBox="1"/>
          <p:nvPr/>
        </p:nvSpPr>
        <p:spPr>
          <a:xfrm>
            <a:off x="5309302" y="1205425"/>
            <a:ext cx="2316300" cy="2154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solidFill>
                  <a:schemeClr val="lt1"/>
                </a:solidFill>
                <a:latin typeface="Quattrocento Sans"/>
                <a:ea typeface="Quattrocento Sans"/>
                <a:cs typeface="Quattrocento Sans"/>
                <a:sym typeface="Quattrocento Sans"/>
              </a:rPr>
              <a:t>Previous cancellations  history</a:t>
            </a:r>
            <a:endParaRPr/>
          </a:p>
        </p:txBody>
      </p:sp>
      <p:sp>
        <p:nvSpPr>
          <p:cNvPr id="291" name="Google Shape;291;p5"/>
          <p:cNvSpPr txBox="1"/>
          <p:nvPr/>
        </p:nvSpPr>
        <p:spPr>
          <a:xfrm>
            <a:off x="8481450" y="5276514"/>
            <a:ext cx="3043200" cy="431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a:solidFill>
                  <a:schemeClr val="dk1"/>
                </a:solidFill>
                <a:latin typeface="Quattrocento Sans"/>
                <a:ea typeface="Quattrocento Sans"/>
                <a:cs typeface="Quattrocento Sans"/>
                <a:sym typeface="Quattrocento Sans"/>
              </a:rPr>
              <a:t>The chance of cancellation is higher the longer in advance a room is booked</a:t>
            </a:r>
            <a:endParaRPr/>
          </a:p>
        </p:txBody>
      </p:sp>
      <p:sp>
        <p:nvSpPr>
          <p:cNvPr id="292" name="Google Shape;292;p5"/>
          <p:cNvSpPr/>
          <p:nvPr/>
        </p:nvSpPr>
        <p:spPr>
          <a:xfrm>
            <a:off x="8770557" y="969860"/>
            <a:ext cx="2838048" cy="746432"/>
          </a:xfrm>
          <a:prstGeom prst="rect">
            <a:avLst/>
          </a:prstGeom>
          <a:gradFill>
            <a:gsLst>
              <a:gs pos="0">
                <a:srgbClr val="DBDBDB"/>
              </a:gs>
              <a:gs pos="54000">
                <a:srgbClr val="DBDBD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293" name="Google Shape;293;p5"/>
          <p:cNvSpPr/>
          <p:nvPr/>
        </p:nvSpPr>
        <p:spPr>
          <a:xfrm>
            <a:off x="8397342" y="969860"/>
            <a:ext cx="746432" cy="746432"/>
          </a:xfrm>
          <a:prstGeom prst="ellipse">
            <a:avLst/>
          </a:prstGeom>
          <a:solidFill>
            <a:srgbClr val="BABABA"/>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294" name="Google Shape;294;p5" descr="This is an icon of a chart. "/>
          <p:cNvGrpSpPr/>
          <p:nvPr/>
        </p:nvGrpSpPr>
        <p:grpSpPr>
          <a:xfrm>
            <a:off x="8574429" y="1249829"/>
            <a:ext cx="392258" cy="186494"/>
            <a:chOff x="4254500" y="2100263"/>
            <a:chExt cx="1906588" cy="906463"/>
          </a:xfrm>
        </p:grpSpPr>
        <p:sp>
          <p:nvSpPr>
            <p:cNvPr id="295" name="Google Shape;295;p5"/>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6" name="Google Shape;296;p5"/>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97" name="Google Shape;297;p5"/>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298" name="Google Shape;298;p5"/>
          <p:cNvSpPr txBox="1"/>
          <p:nvPr/>
        </p:nvSpPr>
        <p:spPr>
          <a:xfrm>
            <a:off x="9269743" y="1139175"/>
            <a:ext cx="2316300" cy="431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a:solidFill>
                  <a:schemeClr val="lt1"/>
                </a:solidFill>
                <a:latin typeface="Quattrocento Sans"/>
                <a:ea typeface="Quattrocento Sans"/>
                <a:cs typeface="Quattrocento Sans"/>
                <a:sym typeface="Quattrocento Sans"/>
              </a:rPr>
              <a:t>Lead Time versus likelihood to cancel</a:t>
            </a:r>
            <a:endParaRPr/>
          </a:p>
        </p:txBody>
      </p:sp>
      <p:pic>
        <p:nvPicPr>
          <p:cNvPr id="299" name="Google Shape;299;p5"/>
          <p:cNvPicPr preferRelativeResize="0"/>
          <p:nvPr/>
        </p:nvPicPr>
        <p:blipFill>
          <a:blip r:embed="rId3">
            <a:alphaModFix/>
          </a:blip>
          <a:stretch>
            <a:fillRect/>
          </a:stretch>
        </p:blipFill>
        <p:spPr>
          <a:xfrm>
            <a:off x="8327175" y="2907427"/>
            <a:ext cx="3325750" cy="2103873"/>
          </a:xfrm>
          <a:prstGeom prst="rect">
            <a:avLst/>
          </a:prstGeom>
          <a:noFill/>
          <a:ln>
            <a:noFill/>
          </a:ln>
        </p:spPr>
      </p:pic>
      <p:sp>
        <p:nvSpPr>
          <p:cNvPr id="300" name="Google Shape;300;p5"/>
          <p:cNvSpPr txBox="1"/>
          <p:nvPr/>
        </p:nvSpPr>
        <p:spPr>
          <a:xfrm>
            <a:off x="2591178" y="165375"/>
            <a:ext cx="71517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ANALYSING THE DATASET </a:t>
            </a:r>
            <a:endParaRPr/>
          </a:p>
        </p:txBody>
      </p:sp>
      <p:pic>
        <p:nvPicPr>
          <p:cNvPr id="301" name="Google Shape;301;p5"/>
          <p:cNvPicPr preferRelativeResize="0"/>
          <p:nvPr/>
        </p:nvPicPr>
        <p:blipFill>
          <a:blip r:embed="rId4">
            <a:alphaModFix/>
          </a:blip>
          <a:stretch>
            <a:fillRect/>
          </a:stretch>
        </p:blipFill>
        <p:spPr>
          <a:xfrm>
            <a:off x="610775" y="2919429"/>
            <a:ext cx="3259200" cy="2252498"/>
          </a:xfrm>
          <a:prstGeom prst="rect">
            <a:avLst/>
          </a:prstGeom>
          <a:noFill/>
          <a:ln>
            <a:noFill/>
          </a:ln>
        </p:spPr>
      </p:pic>
      <p:pic>
        <p:nvPicPr>
          <p:cNvPr id="302" name="Google Shape;302;p5"/>
          <p:cNvPicPr preferRelativeResize="0"/>
          <p:nvPr/>
        </p:nvPicPr>
        <p:blipFill>
          <a:blip r:embed="rId5">
            <a:alphaModFix/>
          </a:blip>
          <a:stretch>
            <a:fillRect/>
          </a:stretch>
        </p:blipFill>
        <p:spPr>
          <a:xfrm>
            <a:off x="4511750" y="2847168"/>
            <a:ext cx="3146400" cy="21641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ge8b5befb2e_0_6"/>
          <p:cNvPicPr preferRelativeResize="0"/>
          <p:nvPr/>
        </p:nvPicPr>
        <p:blipFill>
          <a:blip r:embed="rId3">
            <a:alphaModFix/>
          </a:blip>
          <a:stretch>
            <a:fillRect/>
          </a:stretch>
        </p:blipFill>
        <p:spPr>
          <a:xfrm>
            <a:off x="205248" y="172129"/>
            <a:ext cx="11780275" cy="6975923"/>
          </a:xfrm>
          <a:prstGeom prst="rect">
            <a:avLst/>
          </a:prstGeom>
          <a:noFill/>
          <a:ln>
            <a:noFill/>
          </a:ln>
        </p:spPr>
      </p:pic>
      <p:sp>
        <p:nvSpPr>
          <p:cNvPr id="261" name="Google Shape;261;ge8b5befb2e_0_6"/>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4</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ea9ff3238d_1_80"/>
          <p:cNvSpPr txBox="1"/>
          <p:nvPr/>
        </p:nvSpPr>
        <p:spPr>
          <a:xfrm>
            <a:off x="323850" y="807075"/>
            <a:ext cx="11544300" cy="430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800" b="1" u="sng" dirty="0">
                <a:solidFill>
                  <a:schemeClr val="dk1"/>
                </a:solidFill>
                <a:latin typeface="Calibri"/>
                <a:ea typeface="Calibri"/>
                <a:cs typeface="Calibri"/>
                <a:sym typeface="Calibri"/>
              </a:rPr>
              <a:t>We can see that the highest correlated attributes are: </a:t>
            </a:r>
            <a:endParaRPr sz="3800" b="1" u="sng" dirty="0">
              <a:solidFill>
                <a:schemeClr val="dk1"/>
              </a:solidFill>
              <a:latin typeface="Calibri"/>
              <a:ea typeface="Calibri"/>
              <a:cs typeface="Calibri"/>
              <a:sym typeface="Calibri"/>
            </a:endParaRPr>
          </a:p>
          <a:p>
            <a:pPr marL="457200" lvl="0" indent="-469900" algn="l" rtl="0">
              <a:spcBef>
                <a:spcPts val="0"/>
              </a:spcBef>
              <a:spcAft>
                <a:spcPts val="0"/>
              </a:spcAft>
              <a:buClr>
                <a:schemeClr val="dk1"/>
              </a:buClr>
              <a:buSzPts val="3800"/>
              <a:buAutoNum type="arabicPeriod"/>
            </a:pPr>
            <a:r>
              <a:rPr lang="en-US" sz="3800" dirty="0" err="1">
                <a:solidFill>
                  <a:schemeClr val="dk1"/>
                </a:solidFill>
                <a:latin typeface="Calibri"/>
                <a:ea typeface="Calibri"/>
                <a:cs typeface="Calibri"/>
                <a:sym typeface="Calibri"/>
              </a:rPr>
              <a:t>lead_time</a:t>
            </a:r>
            <a:endParaRPr sz="3800" dirty="0">
              <a:solidFill>
                <a:schemeClr val="dk1"/>
              </a:solidFill>
              <a:latin typeface="Calibri"/>
              <a:ea typeface="Calibri"/>
              <a:cs typeface="Calibri"/>
              <a:sym typeface="Calibri"/>
            </a:endParaRPr>
          </a:p>
          <a:p>
            <a:pPr marL="457200" lvl="0" indent="-469900" algn="l" rtl="0">
              <a:spcBef>
                <a:spcPts val="0"/>
              </a:spcBef>
              <a:spcAft>
                <a:spcPts val="0"/>
              </a:spcAft>
              <a:buClr>
                <a:schemeClr val="dk1"/>
              </a:buClr>
              <a:buSzPts val="3800"/>
              <a:buAutoNum type="arabicPeriod"/>
            </a:pPr>
            <a:r>
              <a:rPr lang="en-US" sz="3800" dirty="0">
                <a:solidFill>
                  <a:schemeClr val="dk1"/>
                </a:solidFill>
                <a:latin typeface="Calibri"/>
                <a:ea typeface="Calibri"/>
                <a:cs typeface="Calibri"/>
                <a:sym typeface="Calibri"/>
              </a:rPr>
              <a:t> </a:t>
            </a:r>
            <a:r>
              <a:rPr lang="en-US" sz="3800" dirty="0" err="1">
                <a:solidFill>
                  <a:schemeClr val="dk1"/>
                </a:solidFill>
                <a:latin typeface="Calibri"/>
                <a:ea typeface="Calibri"/>
                <a:cs typeface="Calibri"/>
                <a:sym typeface="Calibri"/>
              </a:rPr>
              <a:t>previous_cancelations</a:t>
            </a:r>
            <a:r>
              <a:rPr lang="en-US" sz="3800" dirty="0">
                <a:solidFill>
                  <a:schemeClr val="dk1"/>
                </a:solidFill>
                <a:latin typeface="Calibri"/>
                <a:ea typeface="Calibri"/>
                <a:cs typeface="Calibri"/>
                <a:sym typeface="Calibri"/>
              </a:rPr>
              <a:t> </a:t>
            </a:r>
            <a:endParaRPr sz="3800" dirty="0">
              <a:solidFill>
                <a:schemeClr val="dk1"/>
              </a:solidFill>
              <a:latin typeface="Calibri"/>
              <a:ea typeface="Calibri"/>
              <a:cs typeface="Calibri"/>
              <a:sym typeface="Calibri"/>
            </a:endParaRPr>
          </a:p>
          <a:p>
            <a:pPr marL="457200" lvl="0" indent="-469900" algn="l" rtl="0">
              <a:spcBef>
                <a:spcPts val="0"/>
              </a:spcBef>
              <a:spcAft>
                <a:spcPts val="0"/>
              </a:spcAft>
              <a:buClr>
                <a:schemeClr val="dk1"/>
              </a:buClr>
              <a:buSzPts val="3800"/>
              <a:buAutoNum type="arabicPeriod"/>
            </a:pPr>
            <a:r>
              <a:rPr lang="en-US" sz="3800" dirty="0" err="1">
                <a:solidFill>
                  <a:schemeClr val="dk1"/>
                </a:solidFill>
                <a:latin typeface="Calibri"/>
                <a:ea typeface="Calibri"/>
                <a:cs typeface="Calibri"/>
                <a:sym typeface="Calibri"/>
              </a:rPr>
              <a:t>booking_changes</a:t>
            </a:r>
            <a:r>
              <a:rPr lang="en-US" sz="3800" dirty="0">
                <a:solidFill>
                  <a:schemeClr val="dk1"/>
                </a:solidFill>
                <a:latin typeface="Calibri"/>
                <a:ea typeface="Calibri"/>
                <a:cs typeface="Calibri"/>
                <a:sym typeface="Calibri"/>
              </a:rPr>
              <a:t> </a:t>
            </a:r>
            <a:endParaRPr sz="3800" dirty="0">
              <a:solidFill>
                <a:schemeClr val="dk1"/>
              </a:solidFill>
              <a:latin typeface="Calibri"/>
              <a:ea typeface="Calibri"/>
              <a:cs typeface="Calibri"/>
              <a:sym typeface="Calibri"/>
            </a:endParaRPr>
          </a:p>
          <a:p>
            <a:pPr marL="457200" lvl="0" indent="-469900" algn="l" rtl="0">
              <a:spcBef>
                <a:spcPts val="0"/>
              </a:spcBef>
              <a:spcAft>
                <a:spcPts val="0"/>
              </a:spcAft>
              <a:buClr>
                <a:schemeClr val="dk1"/>
              </a:buClr>
              <a:buSzPts val="3800"/>
              <a:buAutoNum type="arabicPeriod"/>
            </a:pPr>
            <a:r>
              <a:rPr lang="en-US" sz="3800" dirty="0" err="1">
                <a:solidFill>
                  <a:schemeClr val="dk1"/>
                </a:solidFill>
                <a:latin typeface="Calibri"/>
                <a:ea typeface="Calibri"/>
                <a:cs typeface="Calibri"/>
                <a:sym typeface="Calibri"/>
              </a:rPr>
              <a:t>required_car_parking_spaces</a:t>
            </a:r>
            <a:endParaRPr sz="3800" dirty="0">
              <a:solidFill>
                <a:schemeClr val="dk1"/>
              </a:solidFill>
              <a:latin typeface="Calibri"/>
              <a:ea typeface="Calibri"/>
              <a:cs typeface="Calibri"/>
              <a:sym typeface="Calibri"/>
            </a:endParaRPr>
          </a:p>
          <a:p>
            <a:pPr marL="457200" lvl="0" indent="-469900" algn="l" rtl="0">
              <a:spcBef>
                <a:spcPts val="0"/>
              </a:spcBef>
              <a:spcAft>
                <a:spcPts val="0"/>
              </a:spcAft>
              <a:buClr>
                <a:schemeClr val="dk1"/>
              </a:buClr>
              <a:buSzPts val="3800"/>
              <a:buAutoNum type="arabicPeriod"/>
            </a:pPr>
            <a:r>
              <a:rPr lang="en-US" sz="3800" dirty="0" err="1">
                <a:solidFill>
                  <a:schemeClr val="dk1"/>
                </a:solidFill>
                <a:latin typeface="Calibri"/>
                <a:ea typeface="Calibri"/>
                <a:cs typeface="Calibri"/>
                <a:sym typeface="Calibri"/>
              </a:rPr>
              <a:t>total_of_special_requests</a:t>
            </a:r>
            <a:r>
              <a:rPr lang="en-US" sz="3800" dirty="0">
                <a:solidFill>
                  <a:schemeClr val="dk1"/>
                </a:solidFill>
                <a:latin typeface="Calibri"/>
                <a:ea typeface="Calibri"/>
                <a:cs typeface="Calibri"/>
                <a:sym typeface="Calibri"/>
              </a:rPr>
              <a:t> </a:t>
            </a:r>
            <a:endParaRPr sz="3800" dirty="0">
              <a:solidFill>
                <a:schemeClr val="dk1"/>
              </a:solidFill>
              <a:latin typeface="Calibri"/>
              <a:ea typeface="Calibri"/>
              <a:cs typeface="Calibri"/>
              <a:sym typeface="Calibri"/>
            </a:endParaRPr>
          </a:p>
          <a:p>
            <a:pPr marL="0" lvl="0" indent="0" algn="l" rtl="0">
              <a:spcBef>
                <a:spcPts val="0"/>
              </a:spcBef>
              <a:spcAft>
                <a:spcPts val="0"/>
              </a:spcAft>
              <a:buNone/>
            </a:pPr>
            <a:endParaRPr sz="4000" dirty="0"/>
          </a:p>
        </p:txBody>
      </p:sp>
      <p:sp>
        <p:nvSpPr>
          <p:cNvPr id="268" name="Google Shape;268;gea9ff3238d_1_80"/>
          <p:cNvSpPr/>
          <p:nvPr/>
        </p:nvSpPr>
        <p:spPr>
          <a:xfrm>
            <a:off x="0" y="917528"/>
            <a:ext cx="12040200" cy="3579900"/>
          </a:xfrm>
          <a:prstGeom prst="rect">
            <a:avLst/>
          </a:prstGeom>
          <a:solidFill>
            <a:srgbClr val="CFCFCF">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6"/>
          <p:cNvSpPr/>
          <p:nvPr/>
        </p:nvSpPr>
        <p:spPr>
          <a:xfrm>
            <a:off x="639325" y="2400300"/>
            <a:ext cx="10943100" cy="4279800"/>
          </a:xfrm>
          <a:prstGeom prst="rect">
            <a:avLst/>
          </a:prstGeom>
          <a:solidFill>
            <a:srgbClr val="CFCFCF">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08" name="Google Shape;308;p6"/>
          <p:cNvSpPr txBox="1"/>
          <p:nvPr/>
        </p:nvSpPr>
        <p:spPr>
          <a:xfrm>
            <a:off x="528700" y="165375"/>
            <a:ext cx="108762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PREPARING THE DATASET FOR MODELLING </a:t>
            </a:r>
            <a:endParaRPr/>
          </a:p>
        </p:txBody>
      </p:sp>
      <p:grpSp>
        <p:nvGrpSpPr>
          <p:cNvPr id="309" name="Google Shape;309;p6"/>
          <p:cNvGrpSpPr/>
          <p:nvPr/>
        </p:nvGrpSpPr>
        <p:grpSpPr>
          <a:xfrm>
            <a:off x="726745" y="808311"/>
            <a:ext cx="10738510" cy="2538928"/>
            <a:chOff x="867916" y="909911"/>
            <a:chExt cx="10738510" cy="2538928"/>
          </a:xfrm>
        </p:grpSpPr>
        <p:grpSp>
          <p:nvGrpSpPr>
            <p:cNvPr id="310" name="Google Shape;310;p6"/>
            <p:cNvGrpSpPr/>
            <p:nvPr/>
          </p:nvGrpSpPr>
          <p:grpSpPr>
            <a:xfrm>
              <a:off x="867916" y="909911"/>
              <a:ext cx="3352181" cy="2538928"/>
              <a:chOff x="867916" y="909911"/>
              <a:chExt cx="3352181" cy="2538928"/>
            </a:xfrm>
          </p:grpSpPr>
          <p:sp>
            <p:nvSpPr>
              <p:cNvPr id="311" name="Google Shape;311;p6"/>
              <p:cNvSpPr/>
              <p:nvPr/>
            </p:nvSpPr>
            <p:spPr>
              <a:xfrm>
                <a:off x="867916" y="1300608"/>
                <a:ext cx="3352181" cy="2148231"/>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12" name="Google Shape;312;p6"/>
              <p:cNvGrpSpPr/>
              <p:nvPr/>
            </p:nvGrpSpPr>
            <p:grpSpPr>
              <a:xfrm>
                <a:off x="2219761" y="909911"/>
                <a:ext cx="648489" cy="648488"/>
                <a:chOff x="1072536" y="1083143"/>
                <a:chExt cx="788715" cy="788715"/>
              </a:xfrm>
            </p:grpSpPr>
            <p:sp>
              <p:nvSpPr>
                <p:cNvPr id="313" name="Google Shape;313;p6"/>
                <p:cNvSpPr/>
                <p:nvPr/>
              </p:nvSpPr>
              <p:spPr>
                <a:xfrm>
                  <a:off x="1072536" y="1083143"/>
                  <a:ext cx="788715" cy="788715"/>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14" name="Google Shape;314;p6"/>
                <p:cNvGrpSpPr/>
                <p:nvPr/>
              </p:nvGrpSpPr>
              <p:grpSpPr>
                <a:xfrm>
                  <a:off x="1276148" y="1369137"/>
                  <a:ext cx="381490" cy="216726"/>
                  <a:chOff x="3283332" y="3275035"/>
                  <a:chExt cx="479215" cy="272245"/>
                </a:xfrm>
              </p:grpSpPr>
              <p:sp>
                <p:nvSpPr>
                  <p:cNvPr id="315" name="Google Shape;315;p6"/>
                  <p:cNvSpPr/>
                  <p:nvPr/>
                </p:nvSpPr>
                <p:spPr>
                  <a:xfrm>
                    <a:off x="3283332" y="3275035"/>
                    <a:ext cx="479215" cy="272245"/>
                  </a:xfrm>
                  <a:custGeom>
                    <a:avLst/>
                    <a:gdLst/>
                    <a:ahLst/>
                    <a:cxnLst/>
                    <a:rect l="l" t="t" r="r" b="b"/>
                    <a:pathLst>
                      <a:path w="2048" h="1162" extrusionOk="0">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6" name="Google Shape;316;p6"/>
                  <p:cNvSpPr/>
                  <p:nvPr/>
                </p:nvSpPr>
                <p:spPr>
                  <a:xfrm>
                    <a:off x="3381245" y="3337126"/>
                    <a:ext cx="282594" cy="148859"/>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7" name="Google Shape;317;p6"/>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18" name="Google Shape;318;p6"/>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319" name="Google Shape;319;p6"/>
            <p:cNvGrpSpPr/>
            <p:nvPr/>
          </p:nvGrpSpPr>
          <p:grpSpPr>
            <a:xfrm>
              <a:off x="4600620" y="909911"/>
              <a:ext cx="3312642" cy="2536783"/>
              <a:chOff x="8000382" y="909911"/>
              <a:chExt cx="3312642" cy="2536783"/>
            </a:xfrm>
          </p:grpSpPr>
          <p:sp>
            <p:nvSpPr>
              <p:cNvPr id="320" name="Google Shape;320;p6"/>
              <p:cNvSpPr/>
              <p:nvPr/>
            </p:nvSpPr>
            <p:spPr>
              <a:xfrm>
                <a:off x="8000382" y="1313186"/>
                <a:ext cx="3312642" cy="2133508"/>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21" name="Google Shape;321;p6"/>
              <p:cNvGrpSpPr/>
              <p:nvPr/>
            </p:nvGrpSpPr>
            <p:grpSpPr>
              <a:xfrm>
                <a:off x="9332459" y="909911"/>
                <a:ext cx="648489" cy="648489"/>
                <a:chOff x="9332459" y="909911"/>
                <a:chExt cx="648489" cy="648489"/>
              </a:xfrm>
            </p:grpSpPr>
            <p:sp>
              <p:nvSpPr>
                <p:cNvPr id="322" name="Google Shape;322;p6"/>
                <p:cNvSpPr/>
                <p:nvPr/>
              </p:nvSpPr>
              <p:spPr>
                <a:xfrm>
                  <a:off x="9332459" y="909911"/>
                  <a:ext cx="648489" cy="648489"/>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23" name="Google Shape;323;p6"/>
                <p:cNvGrpSpPr/>
                <p:nvPr/>
              </p:nvGrpSpPr>
              <p:grpSpPr>
                <a:xfrm>
                  <a:off x="9530746" y="1108198"/>
                  <a:ext cx="251914" cy="251915"/>
                  <a:chOff x="8208963" y="3762375"/>
                  <a:chExt cx="306387" cy="306388"/>
                </a:xfrm>
              </p:grpSpPr>
              <p:sp>
                <p:nvSpPr>
                  <p:cNvPr id="324" name="Google Shape;324;p6"/>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5" name="Google Shape;325;p6"/>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6" name="Google Shape;326;p6"/>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7" name="Google Shape;327;p6"/>
                  <p:cNvSpPr/>
                  <p:nvPr/>
                </p:nvSpPr>
                <p:spPr>
                  <a:xfrm>
                    <a:off x="8208963" y="3762375"/>
                    <a:ext cx="306387" cy="306388"/>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328" name="Google Shape;328;p6"/>
            <p:cNvGrpSpPr/>
            <p:nvPr/>
          </p:nvGrpSpPr>
          <p:grpSpPr>
            <a:xfrm>
              <a:off x="8293784" y="909911"/>
              <a:ext cx="3312642" cy="2536782"/>
              <a:chOff x="8594812" y="909911"/>
              <a:chExt cx="3312642" cy="2536782"/>
            </a:xfrm>
          </p:grpSpPr>
          <p:sp>
            <p:nvSpPr>
              <p:cNvPr id="329" name="Google Shape;329;p6"/>
              <p:cNvSpPr/>
              <p:nvPr/>
            </p:nvSpPr>
            <p:spPr>
              <a:xfrm>
                <a:off x="8594812" y="1313186"/>
                <a:ext cx="3312642" cy="2133507"/>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30" name="Google Shape;330;p6"/>
              <p:cNvGrpSpPr/>
              <p:nvPr/>
            </p:nvGrpSpPr>
            <p:grpSpPr>
              <a:xfrm>
                <a:off x="9926921" y="909911"/>
                <a:ext cx="648489" cy="648489"/>
                <a:chOff x="3752994" y="2076676"/>
                <a:chExt cx="702967" cy="702967"/>
              </a:xfrm>
            </p:grpSpPr>
            <p:sp>
              <p:nvSpPr>
                <p:cNvPr id="331" name="Google Shape;331;p6"/>
                <p:cNvSpPr/>
                <p:nvPr/>
              </p:nvSpPr>
              <p:spPr>
                <a:xfrm>
                  <a:off x="3752994" y="2076676"/>
                  <a:ext cx="702967" cy="702967"/>
                </a:xfrm>
                <a:prstGeom prst="ellipse">
                  <a:avLst/>
                </a:prstGeom>
                <a:solidFill>
                  <a:srgbClr val="BABABA"/>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32" name="Google Shape;332;p6"/>
                <p:cNvGrpSpPr/>
                <p:nvPr/>
              </p:nvGrpSpPr>
              <p:grpSpPr>
                <a:xfrm>
                  <a:off x="3919769" y="2340342"/>
                  <a:ext cx="369417" cy="175634"/>
                  <a:chOff x="4254500" y="2100263"/>
                  <a:chExt cx="1906588" cy="906463"/>
                </a:xfrm>
              </p:grpSpPr>
              <p:sp>
                <p:nvSpPr>
                  <p:cNvPr id="333" name="Google Shape;333;p6"/>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4" name="Google Shape;334;p6"/>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5" name="Google Shape;335;p6"/>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sp>
        <p:nvSpPr>
          <p:cNvPr id="336" name="Google Shape;336;p6"/>
          <p:cNvSpPr txBox="1"/>
          <p:nvPr/>
        </p:nvSpPr>
        <p:spPr>
          <a:xfrm>
            <a:off x="867925" y="1600200"/>
            <a:ext cx="30849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Checking for NaN values, </a:t>
            </a:r>
            <a:endParaRPr>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100"/>
              <a:buFont typeface="Arial"/>
              <a:buNone/>
            </a:pPr>
            <a:r>
              <a:rPr lang="en-US">
                <a:solidFill>
                  <a:schemeClr val="dk1"/>
                </a:solidFill>
                <a:latin typeface="Quattrocento Sans"/>
                <a:ea typeface="Quattrocento Sans"/>
                <a:cs typeface="Quattrocento Sans"/>
                <a:sym typeface="Quattrocento Sans"/>
              </a:rPr>
              <a:t>Dropping irrelevant columns</a:t>
            </a:r>
            <a:endParaRPr>
              <a:latin typeface="Quattrocento Sans"/>
              <a:ea typeface="Quattrocento Sans"/>
              <a:cs typeface="Quattrocento Sans"/>
              <a:sym typeface="Quattrocento Sans"/>
            </a:endParaRPr>
          </a:p>
        </p:txBody>
      </p:sp>
      <p:sp>
        <p:nvSpPr>
          <p:cNvPr id="337" name="Google Shape;337;p6"/>
          <p:cNvSpPr txBox="1"/>
          <p:nvPr/>
        </p:nvSpPr>
        <p:spPr>
          <a:xfrm>
            <a:off x="5004452" y="1600200"/>
            <a:ext cx="2653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Introducing dummy variables</a:t>
            </a:r>
            <a:endParaRPr>
              <a:latin typeface="Quattrocento Sans"/>
              <a:ea typeface="Quattrocento Sans"/>
              <a:cs typeface="Quattrocento Sans"/>
              <a:sym typeface="Quattrocento Sans"/>
            </a:endParaRPr>
          </a:p>
        </p:txBody>
      </p:sp>
      <p:sp>
        <p:nvSpPr>
          <p:cNvPr id="338" name="Google Shape;338;p6"/>
          <p:cNvSpPr txBox="1"/>
          <p:nvPr/>
        </p:nvSpPr>
        <p:spPr>
          <a:xfrm>
            <a:off x="8709800" y="1597025"/>
            <a:ext cx="2205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Quattrocento Sans"/>
                <a:ea typeface="Quattrocento Sans"/>
                <a:cs typeface="Quattrocento Sans"/>
                <a:sym typeface="Quattrocento Sans"/>
              </a:rPr>
              <a:t>Scaling the data</a:t>
            </a:r>
            <a:endParaRPr>
              <a:latin typeface="Quattrocento Sans"/>
              <a:ea typeface="Quattrocento Sans"/>
              <a:cs typeface="Quattrocento Sans"/>
              <a:sym typeface="Quattrocento Sans"/>
            </a:endParaRPr>
          </a:p>
        </p:txBody>
      </p:sp>
      <p:sp>
        <p:nvSpPr>
          <p:cNvPr id="339" name="Google Shape;339;p6"/>
          <p:cNvSpPr txBox="1"/>
          <p:nvPr/>
        </p:nvSpPr>
        <p:spPr>
          <a:xfrm>
            <a:off x="1436375" y="4109100"/>
            <a:ext cx="34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Quattrocento Sans"/>
              <a:ea typeface="Quattrocento Sans"/>
              <a:cs typeface="Quattrocento Sans"/>
              <a:sym typeface="Quattrocento Sans"/>
            </a:endParaRPr>
          </a:p>
        </p:txBody>
      </p:sp>
      <p:pic>
        <p:nvPicPr>
          <p:cNvPr id="340" name="Google Shape;340;p6"/>
          <p:cNvPicPr preferRelativeResize="0"/>
          <p:nvPr/>
        </p:nvPicPr>
        <p:blipFill rotWithShape="1">
          <a:blip r:embed="rId3">
            <a:alphaModFix/>
          </a:blip>
          <a:srcRect b="44283"/>
          <a:stretch/>
        </p:blipFill>
        <p:spPr>
          <a:xfrm>
            <a:off x="1043000" y="5129225"/>
            <a:ext cx="8724900" cy="1050775"/>
          </a:xfrm>
          <a:prstGeom prst="rect">
            <a:avLst/>
          </a:prstGeom>
          <a:noFill/>
          <a:ln>
            <a:noFill/>
          </a:ln>
        </p:spPr>
      </p:pic>
      <p:pic>
        <p:nvPicPr>
          <p:cNvPr id="341" name="Google Shape;341;p6"/>
          <p:cNvPicPr preferRelativeResize="0"/>
          <p:nvPr/>
        </p:nvPicPr>
        <p:blipFill>
          <a:blip r:embed="rId4">
            <a:alphaModFix/>
          </a:blip>
          <a:stretch>
            <a:fillRect/>
          </a:stretch>
        </p:blipFill>
        <p:spPr>
          <a:xfrm>
            <a:off x="1014413" y="3914775"/>
            <a:ext cx="8791575" cy="857250"/>
          </a:xfrm>
          <a:prstGeom prst="rect">
            <a:avLst/>
          </a:prstGeom>
          <a:noFill/>
          <a:ln>
            <a:noFill/>
          </a:ln>
        </p:spPr>
      </p:pic>
      <p:pic>
        <p:nvPicPr>
          <p:cNvPr id="342" name="Google Shape;342;p6"/>
          <p:cNvPicPr preferRelativeResize="0"/>
          <p:nvPr/>
        </p:nvPicPr>
        <p:blipFill>
          <a:blip r:embed="rId5">
            <a:alphaModFix/>
          </a:blip>
          <a:stretch>
            <a:fillRect/>
          </a:stretch>
        </p:blipFill>
        <p:spPr>
          <a:xfrm>
            <a:off x="981075" y="2514600"/>
            <a:ext cx="9620250" cy="1066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7"/>
          <p:cNvSpPr/>
          <p:nvPr/>
        </p:nvSpPr>
        <p:spPr>
          <a:xfrm flipH="1">
            <a:off x="632820" y="2084749"/>
            <a:ext cx="588011" cy="588011"/>
          </a:xfrm>
          <a:prstGeom prst="ellipse">
            <a:avLst/>
          </a:prstGeom>
          <a:solidFill>
            <a:srgbClr val="6671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48" name="Google Shape;348;p7"/>
          <p:cNvSpPr/>
          <p:nvPr/>
        </p:nvSpPr>
        <p:spPr>
          <a:xfrm flipH="1">
            <a:off x="632820" y="1002988"/>
            <a:ext cx="588011" cy="588011"/>
          </a:xfrm>
          <a:prstGeom prst="ellipse">
            <a:avLst/>
          </a:prstGeom>
          <a:solidFill>
            <a:srgbClr val="3035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49" name="Google Shape;349;p7"/>
          <p:cNvGrpSpPr/>
          <p:nvPr/>
        </p:nvGrpSpPr>
        <p:grpSpPr>
          <a:xfrm>
            <a:off x="1639745" y="342312"/>
            <a:ext cx="7262126" cy="6003511"/>
            <a:chOff x="223691" y="1455469"/>
            <a:chExt cx="5660167" cy="4679192"/>
          </a:xfrm>
        </p:grpSpPr>
        <p:pic>
          <p:nvPicPr>
            <p:cNvPr id="350" name="Google Shape;350;p7" descr="This is a computer monitor."/>
            <p:cNvPicPr preferRelativeResize="0"/>
            <p:nvPr/>
          </p:nvPicPr>
          <p:blipFill rotWithShape="1">
            <a:blip r:embed="rId3">
              <a:alphaModFix/>
            </a:blip>
            <a:srcRect/>
            <a:stretch/>
          </p:blipFill>
          <p:spPr>
            <a:xfrm>
              <a:off x="223691" y="1455469"/>
              <a:ext cx="5660167" cy="4679192"/>
            </a:xfrm>
            <a:prstGeom prst="rect">
              <a:avLst/>
            </a:prstGeom>
            <a:noFill/>
            <a:ln>
              <a:noFill/>
            </a:ln>
          </p:spPr>
        </p:pic>
        <p:sp>
          <p:nvSpPr>
            <p:cNvPr id="351" name="Google Shape;351;p7"/>
            <p:cNvSpPr/>
            <p:nvPr/>
          </p:nvSpPr>
          <p:spPr>
            <a:xfrm>
              <a:off x="2779454" y="4900079"/>
              <a:ext cx="548640" cy="3265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352" name="Google Shape;352;p7"/>
          <p:cNvSpPr/>
          <p:nvPr/>
        </p:nvSpPr>
        <p:spPr>
          <a:xfrm flipH="1">
            <a:off x="632818" y="3183890"/>
            <a:ext cx="588011" cy="588011"/>
          </a:xfrm>
          <a:prstGeom prst="ellipse">
            <a:avLst/>
          </a:prstGeom>
          <a:solidFill>
            <a:srgbClr val="98A3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53" name="Google Shape;353;p7"/>
          <p:cNvSpPr/>
          <p:nvPr/>
        </p:nvSpPr>
        <p:spPr>
          <a:xfrm>
            <a:off x="925562" y="3183890"/>
            <a:ext cx="1000689" cy="588010"/>
          </a:xfrm>
          <a:prstGeom prst="rect">
            <a:avLst/>
          </a:prstGeom>
          <a:solidFill>
            <a:srgbClr val="98A3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54" name="Google Shape;354;p7"/>
          <p:cNvSpPr/>
          <p:nvPr/>
        </p:nvSpPr>
        <p:spPr>
          <a:xfrm>
            <a:off x="925564" y="2084750"/>
            <a:ext cx="1000689" cy="588010"/>
          </a:xfrm>
          <a:prstGeom prst="rect">
            <a:avLst/>
          </a:prstGeom>
          <a:solidFill>
            <a:srgbClr val="66718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55" name="Google Shape;355;p7"/>
          <p:cNvSpPr/>
          <p:nvPr/>
        </p:nvSpPr>
        <p:spPr>
          <a:xfrm>
            <a:off x="925564" y="1002988"/>
            <a:ext cx="1000688" cy="588011"/>
          </a:xfrm>
          <a:prstGeom prst="rect">
            <a:avLst/>
          </a:prstGeom>
          <a:solidFill>
            <a:srgbClr val="3035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356" name="Google Shape;356;p7" descr="This image is an icon of a clock."/>
          <p:cNvGrpSpPr/>
          <p:nvPr/>
        </p:nvGrpSpPr>
        <p:grpSpPr>
          <a:xfrm>
            <a:off x="796201" y="1166369"/>
            <a:ext cx="261249" cy="261249"/>
            <a:chOff x="1389063" y="3748088"/>
            <a:chExt cx="336550" cy="336550"/>
          </a:xfrm>
        </p:grpSpPr>
        <p:sp>
          <p:nvSpPr>
            <p:cNvPr id="357" name="Google Shape;357;p7"/>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58" name="Google Shape;358;p7"/>
            <p:cNvSpPr/>
            <p:nvPr/>
          </p:nvSpPr>
          <p:spPr>
            <a:xfrm>
              <a:off x="1389063" y="3748088"/>
              <a:ext cx="336550" cy="336550"/>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59" name="Google Shape;359;p7" descr="This image is an icon of three human beings and a clock."/>
          <p:cNvGrpSpPr/>
          <p:nvPr/>
        </p:nvGrpSpPr>
        <p:grpSpPr>
          <a:xfrm>
            <a:off x="768329" y="2230384"/>
            <a:ext cx="297913" cy="297912"/>
            <a:chOff x="3613150" y="3706813"/>
            <a:chExt cx="420688" cy="420687"/>
          </a:xfrm>
        </p:grpSpPr>
        <p:sp>
          <p:nvSpPr>
            <p:cNvPr id="360" name="Google Shape;360;p7"/>
            <p:cNvSpPr/>
            <p:nvPr/>
          </p:nvSpPr>
          <p:spPr>
            <a:xfrm>
              <a:off x="3613150" y="3930650"/>
              <a:ext cx="420688"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61" name="Google Shape;361;p7"/>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62" name="Google Shape;362;p7"/>
            <p:cNvSpPr/>
            <p:nvPr/>
          </p:nvSpPr>
          <p:spPr>
            <a:xfrm>
              <a:off x="3736975" y="3706813"/>
              <a:ext cx="198438" cy="198437"/>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363" name="Google Shape;363;p7"/>
          <p:cNvPicPr preferRelativeResize="0"/>
          <p:nvPr/>
        </p:nvPicPr>
        <p:blipFill rotWithShape="1">
          <a:blip r:embed="rId4">
            <a:alphaModFix/>
          </a:blip>
          <a:srcRect/>
          <a:stretch/>
        </p:blipFill>
        <p:spPr>
          <a:xfrm>
            <a:off x="7254240" y="1"/>
            <a:ext cx="4937760" cy="6857999"/>
          </a:xfrm>
          <a:custGeom>
            <a:avLst/>
            <a:gdLst/>
            <a:ahLst/>
            <a:cxnLst/>
            <a:rect l="l" t="t" r="r" b="b"/>
            <a:pathLst>
              <a:path w="4937760" h="6857999" extrusionOk="0">
                <a:moveTo>
                  <a:pt x="0" y="0"/>
                </a:moveTo>
                <a:lnTo>
                  <a:pt x="4937760" y="0"/>
                </a:lnTo>
                <a:lnTo>
                  <a:pt x="4937760" y="6857999"/>
                </a:lnTo>
                <a:lnTo>
                  <a:pt x="0" y="6857999"/>
                </a:lnTo>
                <a:close/>
              </a:path>
            </a:pathLst>
          </a:custGeom>
          <a:noFill/>
          <a:ln>
            <a:noFill/>
          </a:ln>
        </p:spPr>
      </p:pic>
      <p:sp>
        <p:nvSpPr>
          <p:cNvPr id="364" name="Google Shape;364;p7"/>
          <p:cNvSpPr/>
          <p:nvPr/>
        </p:nvSpPr>
        <p:spPr>
          <a:xfrm>
            <a:off x="7254240" y="0"/>
            <a:ext cx="4937760" cy="6857999"/>
          </a:xfrm>
          <a:prstGeom prst="rect">
            <a:avLst/>
          </a:prstGeom>
          <a:solidFill>
            <a:srgbClr val="30353F">
              <a:alpha val="8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65" name="Google Shape;365;p7"/>
          <p:cNvSpPr/>
          <p:nvPr/>
        </p:nvSpPr>
        <p:spPr>
          <a:xfrm>
            <a:off x="8912895" y="832629"/>
            <a:ext cx="1620450" cy="162044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366" name="Google Shape;366;p7"/>
          <p:cNvSpPr txBox="1"/>
          <p:nvPr/>
        </p:nvSpPr>
        <p:spPr>
          <a:xfrm>
            <a:off x="7780025" y="2937700"/>
            <a:ext cx="3886200" cy="29091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SzPts val="1100"/>
              <a:buNone/>
            </a:pPr>
            <a:r>
              <a:rPr lang="en-US" sz="2100" dirty="0">
                <a:solidFill>
                  <a:srgbClr val="F3F3F3"/>
                </a:solidFill>
                <a:latin typeface="Calibri"/>
                <a:ea typeface="Calibri"/>
                <a:cs typeface="Calibri"/>
                <a:sym typeface="Calibri"/>
              </a:rPr>
              <a:t>In order to predict the outcome of the booking I decided to employ a few ML models and then compare between them for the best results. Since the problem is a classification problem, we will stick to classification models.</a:t>
            </a:r>
            <a:endParaRPr sz="2100" dirty="0">
              <a:solidFill>
                <a:srgbClr val="F3F3F3"/>
              </a:solidFill>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sz="2100" u="sng" dirty="0">
                <a:solidFill>
                  <a:srgbClr val="F3F3F3"/>
                </a:solidFill>
                <a:latin typeface="Calibri"/>
                <a:ea typeface="Calibri"/>
                <a:cs typeface="Calibri"/>
                <a:sym typeface="Calibri"/>
              </a:rPr>
              <a:t>Evaluation:</a:t>
            </a:r>
            <a:r>
              <a:rPr lang="en-US" sz="2100" dirty="0">
                <a:solidFill>
                  <a:srgbClr val="F3F3F3"/>
                </a:solidFill>
                <a:latin typeface="Calibri"/>
                <a:ea typeface="Calibri"/>
                <a:cs typeface="Calibri"/>
                <a:sym typeface="Calibri"/>
              </a:rPr>
              <a:t> Precision, recall, f1, ROC/AUC</a:t>
            </a:r>
            <a:endParaRPr sz="2100" dirty="0">
              <a:solidFill>
                <a:srgbClr val="F3F3F3"/>
              </a:solidFill>
              <a:latin typeface="Calibri"/>
              <a:ea typeface="Calibri"/>
              <a:cs typeface="Calibri"/>
              <a:sym typeface="Calibri"/>
            </a:endParaRPr>
          </a:p>
        </p:txBody>
      </p:sp>
      <p:cxnSp>
        <p:nvCxnSpPr>
          <p:cNvPr id="367" name="Google Shape;367;p7"/>
          <p:cNvCxnSpPr/>
          <p:nvPr/>
        </p:nvCxnSpPr>
        <p:spPr>
          <a:xfrm>
            <a:off x="8991600" y="2790395"/>
            <a:ext cx="1463040" cy="0"/>
          </a:xfrm>
          <a:prstGeom prst="straightConnector1">
            <a:avLst/>
          </a:prstGeom>
          <a:noFill/>
          <a:ln w="9525" cap="flat" cmpd="sng">
            <a:solidFill>
              <a:schemeClr val="lt1"/>
            </a:solidFill>
            <a:prstDash val="solid"/>
            <a:miter lim="800000"/>
            <a:headEnd type="none" w="sm" len="sm"/>
            <a:tailEnd type="none" w="sm" len="sm"/>
          </a:ln>
        </p:spPr>
      </p:cxnSp>
      <p:cxnSp>
        <p:nvCxnSpPr>
          <p:cNvPr id="368" name="Google Shape;368;p7"/>
          <p:cNvCxnSpPr/>
          <p:nvPr/>
        </p:nvCxnSpPr>
        <p:spPr>
          <a:xfrm>
            <a:off x="9347735" y="5910588"/>
            <a:ext cx="750771" cy="0"/>
          </a:xfrm>
          <a:prstGeom prst="straightConnector1">
            <a:avLst/>
          </a:prstGeom>
          <a:noFill/>
          <a:ln w="9525" cap="flat" cmpd="sng">
            <a:solidFill>
              <a:schemeClr val="lt1"/>
            </a:solidFill>
            <a:prstDash val="solid"/>
            <a:miter lim="800000"/>
            <a:headEnd type="none" w="sm" len="sm"/>
            <a:tailEnd type="none" w="sm" len="sm"/>
          </a:ln>
        </p:spPr>
      </p:cxnSp>
      <p:sp>
        <p:nvSpPr>
          <p:cNvPr id="369" name="Google Shape;369;p7" descr="This image is an icon of three human beings and a circle. "/>
          <p:cNvSpPr/>
          <p:nvPr/>
        </p:nvSpPr>
        <p:spPr>
          <a:xfrm>
            <a:off x="9347734" y="1266044"/>
            <a:ext cx="750772" cy="753618"/>
          </a:xfrm>
          <a:custGeom>
            <a:avLst/>
            <a:gdLst/>
            <a:ahLst/>
            <a:cxnLst/>
            <a:rect l="l" t="t" r="r" b="b"/>
            <a:pathLst>
              <a:path w="2048" h="2048" extrusionOk="0">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3035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pic>
        <p:nvPicPr>
          <p:cNvPr id="370" name="Google Shape;370;p7" descr="This image is an icon of a human being. "/>
          <p:cNvPicPr preferRelativeResize="0"/>
          <p:nvPr/>
        </p:nvPicPr>
        <p:blipFill rotWithShape="1">
          <a:blip r:embed="rId5">
            <a:alphaModFix/>
          </a:blip>
          <a:srcRect/>
          <a:stretch/>
        </p:blipFill>
        <p:spPr>
          <a:xfrm>
            <a:off x="816617" y="3346008"/>
            <a:ext cx="231766" cy="263774"/>
          </a:xfrm>
          <a:prstGeom prst="rect">
            <a:avLst/>
          </a:prstGeom>
          <a:noFill/>
          <a:ln>
            <a:noFill/>
          </a:ln>
        </p:spPr>
      </p:pic>
      <p:sp>
        <p:nvSpPr>
          <p:cNvPr id="371" name="Google Shape;371;p7"/>
          <p:cNvSpPr txBox="1"/>
          <p:nvPr/>
        </p:nvSpPr>
        <p:spPr>
          <a:xfrm>
            <a:off x="6836401" y="128600"/>
            <a:ext cx="51810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chemeClr val="lt1"/>
                </a:solidFill>
                <a:latin typeface="Century Gothic"/>
                <a:ea typeface="Century Gothic"/>
                <a:cs typeface="Century Gothic"/>
                <a:sym typeface="Century Gothic"/>
              </a:rPr>
              <a:t>MODEL BUILDING</a:t>
            </a:r>
            <a:endParaRPr>
              <a:solidFill>
                <a:schemeClr val="lt1"/>
              </a:solidFill>
            </a:endParaRPr>
          </a:p>
        </p:txBody>
      </p:sp>
      <p:sp>
        <p:nvSpPr>
          <p:cNvPr id="372" name="Google Shape;372;p7"/>
          <p:cNvSpPr txBox="1"/>
          <p:nvPr/>
        </p:nvSpPr>
        <p:spPr>
          <a:xfrm>
            <a:off x="2492450" y="1102724"/>
            <a:ext cx="4083736" cy="2677626"/>
          </a:xfrm>
          <a:prstGeom prst="rect">
            <a:avLst/>
          </a:prstGeom>
          <a:noFill/>
          <a:ln>
            <a:noFill/>
          </a:ln>
        </p:spPr>
        <p:txBody>
          <a:bodyPr spcFirstLastPara="1" wrap="square" lIns="91425" tIns="91425" rIns="91425" bIns="91425" anchor="t" anchorCtr="0">
            <a:spAutoFit/>
          </a:bodyPr>
          <a:lstStyle/>
          <a:p>
            <a:pPr marL="457200" marR="0" lvl="0" indent="-400050" algn="l" rtl="0">
              <a:lnSpc>
                <a:spcPct val="150000"/>
              </a:lnSpc>
              <a:spcBef>
                <a:spcPts val="0"/>
              </a:spcBef>
              <a:spcAft>
                <a:spcPts val="0"/>
              </a:spcAft>
              <a:buClr>
                <a:srgbClr val="F3F3F3"/>
              </a:buClr>
              <a:buSzPts val="2700"/>
              <a:buFont typeface="Quattrocento Sans"/>
              <a:buChar char="➢"/>
            </a:pPr>
            <a:r>
              <a:rPr lang="en-US" sz="2700" dirty="0">
                <a:solidFill>
                  <a:srgbClr val="F3F3F3"/>
                </a:solidFill>
                <a:latin typeface="Quattrocento Sans"/>
                <a:ea typeface="Quattrocento Sans"/>
                <a:cs typeface="Quattrocento Sans"/>
                <a:sym typeface="Quattrocento Sans"/>
              </a:rPr>
              <a:t>Logistic regression</a:t>
            </a:r>
            <a:endParaRPr sz="2700" dirty="0">
              <a:solidFill>
                <a:srgbClr val="F3F3F3"/>
              </a:solidFill>
              <a:latin typeface="Quattrocento Sans"/>
              <a:ea typeface="Quattrocento Sans"/>
              <a:cs typeface="Quattrocento Sans"/>
              <a:sym typeface="Quattrocento Sans"/>
            </a:endParaRPr>
          </a:p>
          <a:p>
            <a:pPr marL="457200" marR="0" lvl="0" indent="-400050" algn="l" rtl="0">
              <a:lnSpc>
                <a:spcPct val="150000"/>
              </a:lnSpc>
              <a:spcBef>
                <a:spcPts val="0"/>
              </a:spcBef>
              <a:spcAft>
                <a:spcPts val="0"/>
              </a:spcAft>
              <a:buClr>
                <a:srgbClr val="F3F3F3"/>
              </a:buClr>
              <a:buSzPts val="2700"/>
              <a:buFont typeface="Quattrocento Sans"/>
              <a:buChar char="➢"/>
            </a:pPr>
            <a:r>
              <a:rPr lang="en-US" sz="2700" dirty="0">
                <a:solidFill>
                  <a:srgbClr val="F3F3F3"/>
                </a:solidFill>
                <a:latin typeface="Quattrocento Sans"/>
                <a:ea typeface="Quattrocento Sans"/>
                <a:cs typeface="Quattrocento Sans"/>
                <a:sym typeface="Quattrocento Sans"/>
              </a:rPr>
              <a:t>Decision tree classifier</a:t>
            </a:r>
            <a:endParaRPr sz="2700" dirty="0">
              <a:solidFill>
                <a:srgbClr val="F3F3F3"/>
              </a:solidFill>
              <a:latin typeface="Quattrocento Sans"/>
              <a:ea typeface="Quattrocento Sans"/>
              <a:cs typeface="Quattrocento Sans"/>
              <a:sym typeface="Quattrocento Sans"/>
            </a:endParaRPr>
          </a:p>
          <a:p>
            <a:pPr marL="457200" marR="0" lvl="0" indent="-400050" algn="l" rtl="0">
              <a:lnSpc>
                <a:spcPct val="150000"/>
              </a:lnSpc>
              <a:spcBef>
                <a:spcPts val="0"/>
              </a:spcBef>
              <a:spcAft>
                <a:spcPts val="0"/>
              </a:spcAft>
              <a:buClr>
                <a:srgbClr val="F3F3F3"/>
              </a:buClr>
              <a:buSzPts val="2700"/>
              <a:buFont typeface="Quattrocento Sans"/>
              <a:buChar char="➢"/>
            </a:pPr>
            <a:r>
              <a:rPr lang="en-US" sz="2700" dirty="0">
                <a:solidFill>
                  <a:srgbClr val="F3F3F3"/>
                </a:solidFill>
                <a:latin typeface="Quattrocento Sans"/>
                <a:ea typeface="Quattrocento Sans"/>
                <a:cs typeface="Quattrocento Sans"/>
                <a:sym typeface="Quattrocento Sans"/>
              </a:rPr>
              <a:t>Random forest classifier</a:t>
            </a:r>
            <a:endParaRPr sz="2700" dirty="0">
              <a:solidFill>
                <a:srgbClr val="F3F3F3"/>
              </a:solidFill>
              <a:latin typeface="Quattrocento Sans"/>
              <a:ea typeface="Quattrocento Sans"/>
              <a:cs typeface="Quattrocento Sans"/>
              <a:sym typeface="Quattrocento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
          <p:cNvSpPr txBox="1"/>
          <p:nvPr/>
        </p:nvSpPr>
        <p:spPr>
          <a:xfrm>
            <a:off x="11907454" y="6481180"/>
            <a:ext cx="27764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1</a:t>
            </a:r>
            <a:endParaRPr sz="1400" b="1">
              <a:solidFill>
                <a:schemeClr val="lt1"/>
              </a:solidFill>
              <a:latin typeface="Quattrocento Sans"/>
              <a:ea typeface="Quattrocento Sans"/>
              <a:cs typeface="Quattrocento Sans"/>
              <a:sym typeface="Quattrocento Sans"/>
            </a:endParaRPr>
          </a:p>
        </p:txBody>
      </p:sp>
      <p:sp>
        <p:nvSpPr>
          <p:cNvPr id="107" name="Google Shape;107;p2"/>
          <p:cNvSpPr txBox="1"/>
          <p:nvPr/>
        </p:nvSpPr>
        <p:spPr>
          <a:xfrm>
            <a:off x="381000" y="6345823"/>
            <a:ext cx="691536"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b="0" u="none">
                <a:solidFill>
                  <a:srgbClr val="1F2229"/>
                </a:solidFill>
                <a:latin typeface="Quattrocento Sans"/>
                <a:ea typeface="Quattrocento Sans"/>
                <a:cs typeface="Quattrocento Sans"/>
                <a:sym typeface="Quattrocento Sans"/>
              </a:rPr>
              <a:t>Your logo</a:t>
            </a:r>
            <a:endParaRPr/>
          </a:p>
        </p:txBody>
      </p:sp>
      <p:sp>
        <p:nvSpPr>
          <p:cNvPr id="108" name="Google Shape;108;p2"/>
          <p:cNvSpPr txBox="1"/>
          <p:nvPr/>
        </p:nvSpPr>
        <p:spPr>
          <a:xfrm>
            <a:off x="5054050" y="728200"/>
            <a:ext cx="24333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30353F"/>
                </a:solidFill>
                <a:latin typeface="Century Gothic"/>
                <a:ea typeface="Century Gothic"/>
                <a:cs typeface="Century Gothic"/>
                <a:sym typeface="Century Gothic"/>
              </a:rPr>
              <a:t>INFORMED DECISION MAKING</a:t>
            </a:r>
            <a:endParaRPr/>
          </a:p>
        </p:txBody>
      </p:sp>
      <p:sp>
        <p:nvSpPr>
          <p:cNvPr id="109" name="Google Shape;109;p2"/>
          <p:cNvSpPr txBox="1"/>
          <p:nvPr/>
        </p:nvSpPr>
        <p:spPr>
          <a:xfrm>
            <a:off x="8970398" y="759400"/>
            <a:ext cx="2302800" cy="2772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30353F"/>
                </a:solidFill>
                <a:latin typeface="Century Gothic"/>
                <a:ea typeface="Century Gothic"/>
                <a:cs typeface="Century Gothic"/>
                <a:sym typeface="Century Gothic"/>
              </a:rPr>
              <a:t>BOOKING  DETAILS</a:t>
            </a:r>
            <a:endParaRPr sz="1800">
              <a:solidFill>
                <a:srgbClr val="30353F"/>
              </a:solidFill>
              <a:latin typeface="Century Gothic"/>
              <a:ea typeface="Century Gothic"/>
              <a:cs typeface="Century Gothic"/>
              <a:sym typeface="Century Gothic"/>
            </a:endParaRPr>
          </a:p>
        </p:txBody>
      </p:sp>
      <p:sp>
        <p:nvSpPr>
          <p:cNvPr id="110" name="Google Shape;110;p2"/>
          <p:cNvSpPr/>
          <p:nvPr/>
        </p:nvSpPr>
        <p:spPr>
          <a:xfrm>
            <a:off x="5014510" y="2534138"/>
            <a:ext cx="2163000" cy="3472200"/>
          </a:xfrm>
          <a:prstGeom prst="rect">
            <a:avLst/>
          </a:prstGeom>
          <a:gradFill>
            <a:gsLst>
              <a:gs pos="0">
                <a:srgbClr val="98A3AD"/>
              </a:gs>
              <a:gs pos="100000">
                <a:srgbClr val="98A3AD">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11" name="Google Shape;111;p2"/>
          <p:cNvGrpSpPr/>
          <p:nvPr/>
        </p:nvGrpSpPr>
        <p:grpSpPr>
          <a:xfrm>
            <a:off x="4255759" y="1257275"/>
            <a:ext cx="3680222" cy="2453482"/>
            <a:chOff x="4064749" y="1192972"/>
            <a:chExt cx="4062503" cy="2708336"/>
          </a:xfrm>
        </p:grpSpPr>
        <p:grpSp>
          <p:nvGrpSpPr>
            <p:cNvPr id="112" name="Google Shape;112;p2"/>
            <p:cNvGrpSpPr/>
            <p:nvPr/>
          </p:nvGrpSpPr>
          <p:grpSpPr>
            <a:xfrm>
              <a:off x="4064749" y="1192972"/>
              <a:ext cx="4062503" cy="2708336"/>
              <a:chOff x="4064749" y="1192972"/>
              <a:chExt cx="4062503" cy="2708336"/>
            </a:xfrm>
          </p:grpSpPr>
          <p:graphicFrame>
            <p:nvGraphicFramePr>
              <p:cNvPr id="113" name="Google Shape;113;p2"/>
              <p:cNvGraphicFramePr/>
              <p:nvPr/>
            </p:nvGraphicFramePr>
            <p:xfrm>
              <a:off x="4064749" y="1192972"/>
              <a:ext cx="4062503" cy="2708336"/>
            </p:xfrm>
            <a:graphic>
              <a:graphicData uri="http://schemas.openxmlformats.org/drawingml/2006/chart">
                <c:chart xmlns:c="http://schemas.openxmlformats.org/drawingml/2006/chart" xmlns:r="http://schemas.openxmlformats.org/officeDocument/2006/relationships" r:id="rId3"/>
              </a:graphicData>
            </a:graphic>
          </p:graphicFrame>
          <p:sp>
            <p:nvSpPr>
              <p:cNvPr id="114" name="Google Shape;114;p2"/>
              <p:cNvSpPr/>
              <p:nvPr/>
            </p:nvSpPr>
            <p:spPr>
              <a:xfrm>
                <a:off x="5302166" y="1753306"/>
                <a:ext cx="1587668" cy="158766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115" name="Google Shape;115;p2"/>
            <p:cNvSpPr/>
            <p:nvPr/>
          </p:nvSpPr>
          <p:spPr>
            <a:xfrm>
              <a:off x="5708499" y="2119338"/>
              <a:ext cx="775002" cy="855603"/>
            </a:xfrm>
            <a:custGeom>
              <a:avLst/>
              <a:gdLst/>
              <a:ahLst/>
              <a:cxnLst/>
              <a:rect l="l" t="t" r="r" b="b"/>
              <a:pathLst>
                <a:path w="1800" h="2048" extrusionOk="0">
                  <a:moveTo>
                    <a:pt x="1176" y="1011"/>
                  </a:moveTo>
                  <a:cubicBezTo>
                    <a:pt x="1334" y="916"/>
                    <a:pt x="1440" y="742"/>
                    <a:pt x="1440" y="544"/>
                  </a:cubicBezTo>
                  <a:cubicBezTo>
                    <a:pt x="1440" y="244"/>
                    <a:pt x="1198" y="0"/>
                    <a:pt x="900" y="0"/>
                  </a:cubicBezTo>
                  <a:cubicBezTo>
                    <a:pt x="602" y="0"/>
                    <a:pt x="360" y="244"/>
                    <a:pt x="360" y="544"/>
                  </a:cubicBezTo>
                  <a:cubicBezTo>
                    <a:pt x="360" y="742"/>
                    <a:pt x="466" y="916"/>
                    <a:pt x="624" y="1011"/>
                  </a:cubicBezTo>
                  <a:cubicBezTo>
                    <a:pt x="269" y="1125"/>
                    <a:pt x="0" y="1460"/>
                    <a:pt x="0" y="1868"/>
                  </a:cubicBezTo>
                  <a:cubicBezTo>
                    <a:pt x="0" y="1967"/>
                    <a:pt x="81" y="2048"/>
                    <a:pt x="180" y="2048"/>
                  </a:cubicBezTo>
                  <a:cubicBezTo>
                    <a:pt x="197" y="2048"/>
                    <a:pt x="1577" y="2048"/>
                    <a:pt x="1620" y="2048"/>
                  </a:cubicBezTo>
                  <a:cubicBezTo>
                    <a:pt x="1719" y="2048"/>
                    <a:pt x="1800" y="1967"/>
                    <a:pt x="1800" y="1868"/>
                  </a:cubicBezTo>
                  <a:cubicBezTo>
                    <a:pt x="1800" y="1460"/>
                    <a:pt x="1531" y="1125"/>
                    <a:pt x="1176" y="1011"/>
                  </a:cubicBezTo>
                  <a:close/>
                  <a:moveTo>
                    <a:pt x="480" y="544"/>
                  </a:moveTo>
                  <a:cubicBezTo>
                    <a:pt x="480" y="310"/>
                    <a:pt x="668" y="120"/>
                    <a:pt x="900" y="120"/>
                  </a:cubicBezTo>
                  <a:cubicBezTo>
                    <a:pt x="1132" y="120"/>
                    <a:pt x="1320" y="310"/>
                    <a:pt x="1320" y="544"/>
                  </a:cubicBezTo>
                  <a:cubicBezTo>
                    <a:pt x="1320" y="778"/>
                    <a:pt x="1132" y="968"/>
                    <a:pt x="900" y="968"/>
                  </a:cubicBezTo>
                  <a:cubicBezTo>
                    <a:pt x="668" y="968"/>
                    <a:pt x="480" y="778"/>
                    <a:pt x="480" y="544"/>
                  </a:cubicBezTo>
                  <a:close/>
                  <a:moveTo>
                    <a:pt x="1012" y="1096"/>
                  </a:moveTo>
                  <a:cubicBezTo>
                    <a:pt x="900" y="1190"/>
                    <a:pt x="900" y="1190"/>
                    <a:pt x="900" y="1190"/>
                  </a:cubicBezTo>
                  <a:cubicBezTo>
                    <a:pt x="788" y="1096"/>
                    <a:pt x="788" y="1096"/>
                    <a:pt x="788" y="1096"/>
                  </a:cubicBezTo>
                  <a:cubicBezTo>
                    <a:pt x="824" y="1091"/>
                    <a:pt x="862" y="1088"/>
                    <a:pt x="900" y="1088"/>
                  </a:cubicBezTo>
                  <a:cubicBezTo>
                    <a:pt x="938" y="1088"/>
                    <a:pt x="976" y="1091"/>
                    <a:pt x="1012" y="1096"/>
                  </a:cubicBezTo>
                  <a:close/>
                  <a:moveTo>
                    <a:pt x="729" y="1928"/>
                  </a:moveTo>
                  <a:cubicBezTo>
                    <a:pt x="180" y="1928"/>
                    <a:pt x="180" y="1928"/>
                    <a:pt x="180" y="1928"/>
                  </a:cubicBezTo>
                  <a:cubicBezTo>
                    <a:pt x="147" y="1928"/>
                    <a:pt x="120" y="1901"/>
                    <a:pt x="120" y="1868"/>
                  </a:cubicBezTo>
                  <a:cubicBezTo>
                    <a:pt x="120" y="1619"/>
                    <a:pt x="237" y="1397"/>
                    <a:pt x="419" y="1254"/>
                  </a:cubicBezTo>
                  <a:cubicBezTo>
                    <a:pt x="610" y="1541"/>
                    <a:pt x="610" y="1541"/>
                    <a:pt x="610" y="1541"/>
                  </a:cubicBezTo>
                  <a:cubicBezTo>
                    <a:pt x="631" y="1573"/>
                    <a:pt x="676" y="1577"/>
                    <a:pt x="702" y="1550"/>
                  </a:cubicBezTo>
                  <a:cubicBezTo>
                    <a:pt x="724" y="1529"/>
                    <a:pt x="724" y="1529"/>
                    <a:pt x="724" y="1529"/>
                  </a:cubicBezTo>
                  <a:cubicBezTo>
                    <a:pt x="778" y="1637"/>
                    <a:pt x="778" y="1637"/>
                    <a:pt x="778" y="1637"/>
                  </a:cubicBezTo>
                  <a:lnTo>
                    <a:pt x="729" y="1928"/>
                  </a:lnTo>
                  <a:close/>
                  <a:moveTo>
                    <a:pt x="698" y="1385"/>
                  </a:moveTo>
                  <a:cubicBezTo>
                    <a:pt x="698" y="1385"/>
                    <a:pt x="698" y="1385"/>
                    <a:pt x="698" y="1385"/>
                  </a:cubicBezTo>
                  <a:cubicBezTo>
                    <a:pt x="669" y="1414"/>
                    <a:pt x="669" y="1414"/>
                    <a:pt x="669" y="1414"/>
                  </a:cubicBezTo>
                  <a:cubicBezTo>
                    <a:pt x="519" y="1188"/>
                    <a:pt x="519" y="1188"/>
                    <a:pt x="519" y="1188"/>
                  </a:cubicBezTo>
                  <a:cubicBezTo>
                    <a:pt x="559" y="1165"/>
                    <a:pt x="601" y="1146"/>
                    <a:pt x="645" y="1131"/>
                  </a:cubicBezTo>
                  <a:cubicBezTo>
                    <a:pt x="650" y="1138"/>
                    <a:pt x="640" y="1129"/>
                    <a:pt x="811" y="1272"/>
                  </a:cubicBezTo>
                  <a:lnTo>
                    <a:pt x="698" y="1385"/>
                  </a:lnTo>
                  <a:close/>
                  <a:moveTo>
                    <a:pt x="851" y="1928"/>
                  </a:moveTo>
                  <a:cubicBezTo>
                    <a:pt x="899" y="1638"/>
                    <a:pt x="899" y="1638"/>
                    <a:pt x="899" y="1638"/>
                  </a:cubicBezTo>
                  <a:cubicBezTo>
                    <a:pt x="900" y="1635"/>
                    <a:pt x="900" y="1631"/>
                    <a:pt x="900" y="1628"/>
                  </a:cubicBezTo>
                  <a:cubicBezTo>
                    <a:pt x="900" y="1631"/>
                    <a:pt x="900" y="1635"/>
                    <a:pt x="901" y="1638"/>
                  </a:cubicBezTo>
                  <a:cubicBezTo>
                    <a:pt x="949" y="1928"/>
                    <a:pt x="949" y="1928"/>
                    <a:pt x="949" y="1928"/>
                  </a:cubicBezTo>
                  <a:lnTo>
                    <a:pt x="851" y="1928"/>
                  </a:lnTo>
                  <a:close/>
                  <a:moveTo>
                    <a:pt x="906" y="1601"/>
                  </a:moveTo>
                  <a:cubicBezTo>
                    <a:pt x="902" y="1610"/>
                    <a:pt x="900" y="1619"/>
                    <a:pt x="900" y="1628"/>
                  </a:cubicBezTo>
                  <a:cubicBezTo>
                    <a:pt x="900" y="1619"/>
                    <a:pt x="898" y="1610"/>
                    <a:pt x="894" y="1601"/>
                  </a:cubicBezTo>
                  <a:cubicBezTo>
                    <a:pt x="813" y="1440"/>
                    <a:pt x="813" y="1440"/>
                    <a:pt x="813" y="1440"/>
                  </a:cubicBezTo>
                  <a:cubicBezTo>
                    <a:pt x="900" y="1353"/>
                    <a:pt x="900" y="1353"/>
                    <a:pt x="900" y="1353"/>
                  </a:cubicBezTo>
                  <a:cubicBezTo>
                    <a:pt x="987" y="1440"/>
                    <a:pt x="987" y="1440"/>
                    <a:pt x="987" y="1440"/>
                  </a:cubicBezTo>
                  <a:lnTo>
                    <a:pt x="906" y="1601"/>
                  </a:lnTo>
                  <a:close/>
                  <a:moveTo>
                    <a:pt x="1155" y="1131"/>
                  </a:moveTo>
                  <a:cubicBezTo>
                    <a:pt x="1205" y="1148"/>
                    <a:pt x="1253" y="1171"/>
                    <a:pt x="1298" y="1197"/>
                  </a:cubicBezTo>
                  <a:cubicBezTo>
                    <a:pt x="1134" y="1417"/>
                    <a:pt x="1134" y="1417"/>
                    <a:pt x="1134" y="1417"/>
                  </a:cubicBezTo>
                  <a:cubicBezTo>
                    <a:pt x="1102" y="1385"/>
                    <a:pt x="1102" y="1385"/>
                    <a:pt x="1102" y="1385"/>
                  </a:cubicBezTo>
                  <a:cubicBezTo>
                    <a:pt x="1102" y="1385"/>
                    <a:pt x="1102" y="1385"/>
                    <a:pt x="1102" y="1385"/>
                  </a:cubicBezTo>
                  <a:cubicBezTo>
                    <a:pt x="989" y="1272"/>
                    <a:pt x="989" y="1272"/>
                    <a:pt x="989" y="1272"/>
                  </a:cubicBezTo>
                  <a:cubicBezTo>
                    <a:pt x="1161" y="1128"/>
                    <a:pt x="1150" y="1138"/>
                    <a:pt x="1155" y="1131"/>
                  </a:cubicBezTo>
                  <a:close/>
                  <a:moveTo>
                    <a:pt x="1620" y="1928"/>
                  </a:moveTo>
                  <a:cubicBezTo>
                    <a:pt x="1071" y="1928"/>
                    <a:pt x="1071" y="1928"/>
                    <a:pt x="1071" y="1928"/>
                  </a:cubicBezTo>
                  <a:cubicBezTo>
                    <a:pt x="1022" y="1637"/>
                    <a:pt x="1022" y="1637"/>
                    <a:pt x="1022" y="1637"/>
                  </a:cubicBezTo>
                  <a:cubicBezTo>
                    <a:pt x="1076" y="1529"/>
                    <a:pt x="1076" y="1529"/>
                    <a:pt x="1076" y="1529"/>
                  </a:cubicBezTo>
                  <a:cubicBezTo>
                    <a:pt x="1098" y="1550"/>
                    <a:pt x="1098" y="1550"/>
                    <a:pt x="1098" y="1550"/>
                  </a:cubicBezTo>
                  <a:cubicBezTo>
                    <a:pt x="1123" y="1576"/>
                    <a:pt x="1166" y="1573"/>
                    <a:pt x="1188" y="1544"/>
                  </a:cubicBezTo>
                  <a:cubicBezTo>
                    <a:pt x="1396" y="1267"/>
                    <a:pt x="1396" y="1267"/>
                    <a:pt x="1396" y="1267"/>
                  </a:cubicBezTo>
                  <a:cubicBezTo>
                    <a:pt x="1569" y="1410"/>
                    <a:pt x="1680" y="1626"/>
                    <a:pt x="1680" y="1868"/>
                  </a:cubicBezTo>
                  <a:cubicBezTo>
                    <a:pt x="1680" y="1901"/>
                    <a:pt x="1653" y="1928"/>
                    <a:pt x="1620" y="1928"/>
                  </a:cubicBezTo>
                  <a:close/>
                </a:path>
              </a:pathLst>
            </a:custGeom>
            <a:solidFill>
              <a:srgbClr val="98A3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116" name="Google Shape;116;p2"/>
          <p:cNvSpPr txBox="1"/>
          <p:nvPr/>
        </p:nvSpPr>
        <p:spPr>
          <a:xfrm>
            <a:off x="5018682" y="3721965"/>
            <a:ext cx="2154600" cy="1231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b="0" u="none">
                <a:solidFill>
                  <a:srgbClr val="30353F"/>
                </a:solidFill>
                <a:latin typeface="Quattrocento Sans"/>
                <a:ea typeface="Quattrocento Sans"/>
                <a:cs typeface="Quattrocento Sans"/>
                <a:sym typeface="Quattrocento Sans"/>
              </a:rPr>
              <a:t>Predicting the correct number of visitors will allow </a:t>
            </a:r>
            <a:r>
              <a:rPr lang="en-US" sz="1600">
                <a:solidFill>
                  <a:srgbClr val="30353F"/>
                </a:solidFill>
                <a:latin typeface="Quattrocento Sans"/>
                <a:ea typeface="Quattrocento Sans"/>
                <a:cs typeface="Quattrocento Sans"/>
                <a:sym typeface="Quattrocento Sans"/>
              </a:rPr>
              <a:t>for more efficient </a:t>
            </a:r>
            <a:r>
              <a:rPr lang="en-US" sz="1600" b="0" u="none">
                <a:solidFill>
                  <a:srgbClr val="30353F"/>
                </a:solidFill>
                <a:latin typeface="Quattrocento Sans"/>
                <a:ea typeface="Quattrocento Sans"/>
                <a:cs typeface="Quattrocento Sans"/>
                <a:sym typeface="Quattrocento Sans"/>
              </a:rPr>
              <a:t> management of workers, food</a:t>
            </a:r>
            <a:r>
              <a:rPr lang="en-US" sz="1600">
                <a:solidFill>
                  <a:srgbClr val="30353F"/>
                </a:solidFill>
                <a:latin typeface="Quattrocento Sans"/>
                <a:ea typeface="Quattrocento Sans"/>
                <a:cs typeface="Quattrocento Sans"/>
                <a:sym typeface="Quattrocento Sans"/>
              </a:rPr>
              <a:t> etc.</a:t>
            </a:r>
            <a:endParaRPr sz="1600" b="0" u="none">
              <a:solidFill>
                <a:srgbClr val="30353F"/>
              </a:solidFill>
              <a:latin typeface="Quattrocento Sans"/>
              <a:ea typeface="Quattrocento Sans"/>
              <a:cs typeface="Quattrocento Sans"/>
              <a:sym typeface="Quattrocento Sans"/>
            </a:endParaRPr>
          </a:p>
        </p:txBody>
      </p:sp>
      <p:sp>
        <p:nvSpPr>
          <p:cNvPr id="117" name="Google Shape;117;p2"/>
          <p:cNvSpPr txBox="1"/>
          <p:nvPr/>
        </p:nvSpPr>
        <p:spPr>
          <a:xfrm>
            <a:off x="5655259" y="5237975"/>
            <a:ext cx="65"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endParaRPr sz="4000" b="1">
              <a:solidFill>
                <a:srgbClr val="98A3AD"/>
              </a:solidFill>
              <a:latin typeface="Quattrocento Sans"/>
              <a:ea typeface="Quattrocento Sans"/>
              <a:cs typeface="Quattrocento Sans"/>
              <a:sym typeface="Quattrocento Sans"/>
            </a:endParaRPr>
          </a:p>
        </p:txBody>
      </p:sp>
      <p:sp>
        <p:nvSpPr>
          <p:cNvPr id="118" name="Google Shape;118;p2"/>
          <p:cNvSpPr/>
          <p:nvPr/>
        </p:nvSpPr>
        <p:spPr>
          <a:xfrm>
            <a:off x="8957488" y="2547286"/>
            <a:ext cx="2180381" cy="3447372"/>
          </a:xfrm>
          <a:prstGeom prst="rect">
            <a:avLst/>
          </a:prstGeom>
          <a:gradFill>
            <a:gsLst>
              <a:gs pos="0">
                <a:srgbClr val="BABABA"/>
              </a:gs>
              <a:gs pos="100000">
                <a:srgbClr val="BABABA">
                  <a:alpha val="0"/>
                </a:srgbClr>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19" name="Google Shape;119;p2"/>
          <p:cNvSpPr txBox="1"/>
          <p:nvPr/>
        </p:nvSpPr>
        <p:spPr>
          <a:xfrm>
            <a:off x="989246" y="759400"/>
            <a:ext cx="2585700" cy="5541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800">
                <a:solidFill>
                  <a:srgbClr val="30353F"/>
                </a:solidFill>
                <a:latin typeface="Century Gothic"/>
                <a:ea typeface="Century Gothic"/>
                <a:cs typeface="Century Gothic"/>
                <a:sym typeface="Century Gothic"/>
              </a:rPr>
              <a:t>CORRECT MANAGEMENT</a:t>
            </a:r>
            <a:endParaRPr/>
          </a:p>
        </p:txBody>
      </p:sp>
      <p:grpSp>
        <p:nvGrpSpPr>
          <p:cNvPr id="120" name="Google Shape;120;p2"/>
          <p:cNvGrpSpPr/>
          <p:nvPr/>
        </p:nvGrpSpPr>
        <p:grpSpPr>
          <a:xfrm>
            <a:off x="8207523" y="1257300"/>
            <a:ext cx="3680308" cy="2453538"/>
            <a:chOff x="8149543" y="1192972"/>
            <a:chExt cx="4062503" cy="2708336"/>
          </a:xfrm>
        </p:grpSpPr>
        <p:sp>
          <p:nvSpPr>
            <p:cNvPr id="121" name="Google Shape;121;p2"/>
            <p:cNvSpPr/>
            <p:nvPr/>
          </p:nvSpPr>
          <p:spPr>
            <a:xfrm>
              <a:off x="9386960" y="1753306"/>
              <a:ext cx="1587668" cy="1587668"/>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22" name="Google Shape;122;p2"/>
            <p:cNvGrpSpPr/>
            <p:nvPr/>
          </p:nvGrpSpPr>
          <p:grpSpPr>
            <a:xfrm>
              <a:off x="8149543" y="1192972"/>
              <a:ext cx="4062503" cy="2708336"/>
              <a:chOff x="7701376" y="1492374"/>
              <a:chExt cx="3419288" cy="2279526"/>
            </a:xfrm>
          </p:grpSpPr>
          <p:graphicFrame>
            <p:nvGraphicFramePr>
              <p:cNvPr id="123" name="Google Shape;123;p2"/>
              <p:cNvGraphicFramePr/>
              <p:nvPr/>
            </p:nvGraphicFramePr>
            <p:xfrm>
              <a:off x="7701376" y="1492374"/>
              <a:ext cx="3419288" cy="2279526"/>
            </p:xfrm>
            <a:graphic>
              <a:graphicData uri="http://schemas.openxmlformats.org/drawingml/2006/chart">
                <c:chart xmlns:c="http://schemas.openxmlformats.org/drawingml/2006/chart" xmlns:r="http://schemas.openxmlformats.org/officeDocument/2006/relationships" r:id="rId4"/>
              </a:graphicData>
            </a:graphic>
          </p:graphicFrame>
          <p:sp>
            <p:nvSpPr>
              <p:cNvPr id="124" name="Google Shape;124;p2"/>
              <p:cNvSpPr/>
              <p:nvPr/>
            </p:nvSpPr>
            <p:spPr>
              <a:xfrm>
                <a:off x="9041442" y="2272070"/>
                <a:ext cx="739156" cy="720135"/>
              </a:xfrm>
              <a:custGeom>
                <a:avLst/>
                <a:gdLst/>
                <a:ahLst/>
                <a:cxnLst/>
                <a:rect l="l" t="t" r="r" b="b"/>
                <a:pathLst>
                  <a:path w="2048" h="2048" extrusionOk="0">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sp>
        <p:nvSpPr>
          <p:cNvPr id="125" name="Google Shape;125;p2"/>
          <p:cNvSpPr txBox="1"/>
          <p:nvPr/>
        </p:nvSpPr>
        <p:spPr>
          <a:xfrm>
            <a:off x="8970360" y="3721965"/>
            <a:ext cx="2154600" cy="12315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a:solidFill>
                  <a:srgbClr val="30353F"/>
                </a:solidFill>
                <a:latin typeface="Quattrocento Sans"/>
                <a:ea typeface="Quattrocento Sans"/>
                <a:cs typeface="Quattrocento Sans"/>
                <a:sym typeface="Quattrocento Sans"/>
              </a:rPr>
              <a:t>Taking in consideration particular booking details will allow for predicting the outcome of the booking</a:t>
            </a:r>
            <a:endParaRPr/>
          </a:p>
        </p:txBody>
      </p:sp>
      <p:sp>
        <p:nvSpPr>
          <p:cNvPr id="126" name="Google Shape;126;p2"/>
          <p:cNvSpPr txBox="1"/>
          <p:nvPr/>
        </p:nvSpPr>
        <p:spPr>
          <a:xfrm>
            <a:off x="5054051" y="165381"/>
            <a:ext cx="2083905" cy="492443"/>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Motivation</a:t>
            </a:r>
            <a:endParaRPr sz="3200" b="1">
              <a:solidFill>
                <a:srgbClr val="30353F"/>
              </a:solidFill>
              <a:latin typeface="Century Gothic"/>
              <a:ea typeface="Century Gothic"/>
              <a:cs typeface="Century Gothic"/>
              <a:sym typeface="Century Gothic"/>
            </a:endParaRPr>
          </a:p>
        </p:txBody>
      </p:sp>
      <p:sp>
        <p:nvSpPr>
          <p:cNvPr id="127" name="Google Shape;127;p2"/>
          <p:cNvSpPr/>
          <p:nvPr/>
        </p:nvSpPr>
        <p:spPr>
          <a:xfrm>
            <a:off x="1057712" y="2543209"/>
            <a:ext cx="2173200" cy="3471900"/>
          </a:xfrm>
          <a:prstGeom prst="rect">
            <a:avLst/>
          </a:prstGeom>
          <a:gradFill>
            <a:gsLst>
              <a:gs pos="0">
                <a:srgbClr val="30353F"/>
              </a:gs>
              <a:gs pos="100000">
                <a:srgbClr val="30353F">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128" name="Google Shape;128;p2"/>
          <p:cNvSpPr txBox="1"/>
          <p:nvPr/>
        </p:nvSpPr>
        <p:spPr>
          <a:xfrm>
            <a:off x="1067004" y="3723437"/>
            <a:ext cx="2154600" cy="7389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1600">
                <a:solidFill>
                  <a:srgbClr val="30353F"/>
                </a:solidFill>
                <a:latin typeface="Quattrocento Sans"/>
                <a:ea typeface="Quattrocento Sans"/>
                <a:cs typeface="Quattrocento Sans"/>
                <a:sym typeface="Quattrocento Sans"/>
              </a:rPr>
              <a:t>Detecting the key features about the reservations.</a:t>
            </a:r>
            <a:endParaRPr sz="1600">
              <a:solidFill>
                <a:srgbClr val="30353F"/>
              </a:solidFill>
              <a:latin typeface="Quattrocento Sans"/>
              <a:ea typeface="Quattrocento Sans"/>
              <a:cs typeface="Quattrocento Sans"/>
              <a:sym typeface="Quattrocento Sans"/>
            </a:endParaRPr>
          </a:p>
        </p:txBody>
      </p:sp>
      <p:grpSp>
        <p:nvGrpSpPr>
          <p:cNvPr id="129" name="Google Shape;129;p2"/>
          <p:cNvGrpSpPr/>
          <p:nvPr/>
        </p:nvGrpSpPr>
        <p:grpSpPr>
          <a:xfrm>
            <a:off x="304159" y="1258726"/>
            <a:ext cx="3680300" cy="2453318"/>
            <a:chOff x="-20057" y="1192950"/>
            <a:chExt cx="4062589" cy="2708155"/>
          </a:xfrm>
        </p:grpSpPr>
        <p:sp>
          <p:nvSpPr>
            <p:cNvPr id="130" name="Google Shape;130;p2"/>
            <p:cNvSpPr/>
            <p:nvPr/>
          </p:nvSpPr>
          <p:spPr>
            <a:xfrm>
              <a:off x="1217371" y="1753306"/>
              <a:ext cx="1587600" cy="158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131" name="Google Shape;131;p2"/>
            <p:cNvGrpSpPr/>
            <p:nvPr/>
          </p:nvGrpSpPr>
          <p:grpSpPr>
            <a:xfrm>
              <a:off x="-20057" y="1192950"/>
              <a:ext cx="4062589" cy="2708155"/>
              <a:chOff x="825276" y="1527237"/>
              <a:chExt cx="3419400" cy="2279400"/>
            </a:xfrm>
          </p:grpSpPr>
          <p:pic>
            <p:nvPicPr>
              <p:cNvPr id="132" name="Google Shape;132;p2"/>
              <p:cNvPicPr preferRelativeResize="0"/>
              <p:nvPr/>
            </p:nvPicPr>
            <p:blipFill rotWithShape="1">
              <a:blip r:embed="rId5">
                <a:alphaModFix/>
              </a:blip>
              <a:srcRect/>
              <a:stretch/>
            </p:blipFill>
            <p:spPr>
              <a:xfrm>
                <a:off x="825276" y="1527237"/>
                <a:ext cx="3419400" cy="2279400"/>
              </a:xfrm>
              <a:prstGeom prst="rect">
                <a:avLst/>
              </a:prstGeom>
              <a:noFill/>
              <a:ln>
                <a:noFill/>
              </a:ln>
            </p:spPr>
          </p:pic>
          <p:grpSp>
            <p:nvGrpSpPr>
              <p:cNvPr id="133" name="Google Shape;133;p2"/>
              <p:cNvGrpSpPr/>
              <p:nvPr/>
            </p:nvGrpSpPr>
            <p:grpSpPr>
              <a:xfrm>
                <a:off x="2163947" y="2307095"/>
                <a:ext cx="741953" cy="720145"/>
                <a:chOff x="1389063" y="3748088"/>
                <a:chExt cx="336548" cy="336548"/>
              </a:xfrm>
            </p:grpSpPr>
            <p:sp>
              <p:nvSpPr>
                <p:cNvPr id="134" name="Google Shape;134;p2"/>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rgbClr val="30353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35" name="Google Shape;135;p2"/>
                <p:cNvSpPr/>
                <p:nvPr/>
              </p:nvSpPr>
              <p:spPr>
                <a:xfrm>
                  <a:off x="1389063" y="3748088"/>
                  <a:ext cx="336548" cy="336548"/>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10"/>
          <p:cNvSpPr/>
          <p:nvPr/>
        </p:nvSpPr>
        <p:spPr>
          <a:xfrm>
            <a:off x="0" y="0"/>
            <a:ext cx="6096000" cy="6857999"/>
          </a:xfrm>
          <a:prstGeom prst="rect">
            <a:avLst/>
          </a:prstGeom>
          <a:solidFill>
            <a:srgbClr val="30353F">
              <a:alpha val="8588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18" name="Google Shape;418;p10"/>
          <p:cNvGrpSpPr/>
          <p:nvPr/>
        </p:nvGrpSpPr>
        <p:grpSpPr>
          <a:xfrm>
            <a:off x="9912263" y="2010673"/>
            <a:ext cx="1281512" cy="487738"/>
            <a:chOff x="9912263" y="2010673"/>
            <a:chExt cx="1281512" cy="487738"/>
          </a:xfrm>
        </p:grpSpPr>
        <p:sp>
          <p:nvSpPr>
            <p:cNvPr id="419" name="Google Shape;419;p10"/>
            <p:cNvSpPr/>
            <p:nvPr/>
          </p:nvSpPr>
          <p:spPr>
            <a:xfrm>
              <a:off x="9912263" y="2010673"/>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20" name="Google Shape;420;p10"/>
            <p:cNvGrpSpPr/>
            <p:nvPr/>
          </p:nvGrpSpPr>
          <p:grpSpPr>
            <a:xfrm flipH="1">
              <a:off x="10838597" y="2143232"/>
              <a:ext cx="222620" cy="222620"/>
              <a:chOff x="1389063" y="3748088"/>
              <a:chExt cx="336550" cy="336550"/>
            </a:xfrm>
          </p:grpSpPr>
          <p:sp>
            <p:nvSpPr>
              <p:cNvPr id="421" name="Google Shape;421;p10"/>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2" name="Google Shape;422;p10"/>
              <p:cNvSpPr/>
              <p:nvPr/>
            </p:nvSpPr>
            <p:spPr>
              <a:xfrm>
                <a:off x="1389063" y="3748088"/>
                <a:ext cx="336550" cy="336550"/>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23" name="Google Shape;423;p10"/>
          <p:cNvGrpSpPr/>
          <p:nvPr/>
        </p:nvGrpSpPr>
        <p:grpSpPr>
          <a:xfrm>
            <a:off x="9912263" y="2954121"/>
            <a:ext cx="1281512" cy="487738"/>
            <a:chOff x="9912263" y="3185130"/>
            <a:chExt cx="1281512" cy="487738"/>
          </a:xfrm>
        </p:grpSpPr>
        <p:sp>
          <p:nvSpPr>
            <p:cNvPr id="424" name="Google Shape;424;p10"/>
            <p:cNvSpPr/>
            <p:nvPr/>
          </p:nvSpPr>
          <p:spPr>
            <a:xfrm>
              <a:off x="9912263" y="3185130"/>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25" name="Google Shape;425;p10"/>
            <p:cNvGrpSpPr/>
            <p:nvPr/>
          </p:nvGrpSpPr>
          <p:grpSpPr>
            <a:xfrm flipH="1">
              <a:off x="10822976" y="3302068"/>
              <a:ext cx="253863" cy="253863"/>
              <a:chOff x="3613150" y="3706813"/>
              <a:chExt cx="420688" cy="420687"/>
            </a:xfrm>
          </p:grpSpPr>
          <p:sp>
            <p:nvSpPr>
              <p:cNvPr id="426" name="Google Shape;426;p10"/>
              <p:cNvSpPr/>
              <p:nvPr/>
            </p:nvSpPr>
            <p:spPr>
              <a:xfrm>
                <a:off x="3613150" y="3930650"/>
                <a:ext cx="420688"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7" name="Google Shape;427;p10"/>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28" name="Google Shape;428;p10"/>
              <p:cNvSpPr/>
              <p:nvPr/>
            </p:nvSpPr>
            <p:spPr>
              <a:xfrm>
                <a:off x="3736975" y="3706813"/>
                <a:ext cx="198438" cy="198437"/>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29" name="Google Shape;429;p10"/>
          <p:cNvGrpSpPr/>
          <p:nvPr/>
        </p:nvGrpSpPr>
        <p:grpSpPr>
          <a:xfrm>
            <a:off x="9912263" y="3897569"/>
            <a:ext cx="1281512" cy="487738"/>
            <a:chOff x="9912263" y="3897569"/>
            <a:chExt cx="1281512" cy="487738"/>
          </a:xfrm>
        </p:grpSpPr>
        <p:sp>
          <p:nvSpPr>
            <p:cNvPr id="430" name="Google Shape;430;p10"/>
            <p:cNvSpPr/>
            <p:nvPr/>
          </p:nvSpPr>
          <p:spPr>
            <a:xfrm flipH="1">
              <a:off x="9912263" y="3897569"/>
              <a:ext cx="1281512" cy="487738"/>
            </a:xfrm>
            <a:custGeom>
              <a:avLst/>
              <a:gdLst/>
              <a:ahLst/>
              <a:cxnLst/>
              <a:rect l="l" t="t" r="r" b="b"/>
              <a:pathLst>
                <a:path w="1281512" h="487738" extrusionOk="0">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31" name="Google Shape;431;p10"/>
            <p:cNvGrpSpPr/>
            <p:nvPr/>
          </p:nvGrpSpPr>
          <p:grpSpPr>
            <a:xfrm>
              <a:off x="10813249" y="4076466"/>
              <a:ext cx="273316" cy="129944"/>
              <a:chOff x="4254500" y="2100263"/>
              <a:chExt cx="1906588" cy="906463"/>
            </a:xfrm>
          </p:grpSpPr>
          <p:sp>
            <p:nvSpPr>
              <p:cNvPr id="432" name="Google Shape;432;p10"/>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33" name="Google Shape;433;p10"/>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34" name="Google Shape;434;p10"/>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pic>
        <p:nvPicPr>
          <p:cNvPr id="435" name="Google Shape;435;p10"/>
          <p:cNvPicPr preferRelativeResize="0"/>
          <p:nvPr/>
        </p:nvPicPr>
        <p:blipFill rotWithShape="1">
          <a:blip r:embed="rId3">
            <a:alphaModFix/>
          </a:blip>
          <a:srcRect/>
          <a:stretch/>
        </p:blipFill>
        <p:spPr>
          <a:xfrm>
            <a:off x="2551283" y="860212"/>
            <a:ext cx="8975028" cy="5521746"/>
          </a:xfrm>
          <a:prstGeom prst="rect">
            <a:avLst/>
          </a:prstGeom>
          <a:noFill/>
          <a:ln>
            <a:noFill/>
          </a:ln>
        </p:spPr>
      </p:pic>
      <p:sp>
        <p:nvSpPr>
          <p:cNvPr id="436" name="Google Shape;436;p10"/>
          <p:cNvSpPr txBox="1"/>
          <p:nvPr/>
        </p:nvSpPr>
        <p:spPr>
          <a:xfrm>
            <a:off x="11857440" y="6481180"/>
            <a:ext cx="39049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10</a:t>
            </a:r>
            <a:endParaRPr/>
          </a:p>
        </p:txBody>
      </p:sp>
      <p:sp>
        <p:nvSpPr>
          <p:cNvPr id="437" name="Google Shape;437;p10"/>
          <p:cNvSpPr txBox="1"/>
          <p:nvPr/>
        </p:nvSpPr>
        <p:spPr>
          <a:xfrm>
            <a:off x="381000" y="6345823"/>
            <a:ext cx="691536" cy="21544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1400">
                <a:solidFill>
                  <a:srgbClr val="FFFFFF"/>
                </a:solidFill>
                <a:latin typeface="Quattrocento Sans"/>
                <a:ea typeface="Quattrocento Sans"/>
                <a:cs typeface="Quattrocento Sans"/>
                <a:sym typeface="Quattrocento Sans"/>
              </a:rPr>
              <a:t>Your logo</a:t>
            </a:r>
            <a:endParaRPr/>
          </a:p>
        </p:txBody>
      </p:sp>
      <p:sp>
        <p:nvSpPr>
          <p:cNvPr id="438" name="Google Shape;438;p10"/>
          <p:cNvSpPr/>
          <p:nvPr/>
        </p:nvSpPr>
        <p:spPr>
          <a:xfrm>
            <a:off x="4211960" y="1543243"/>
            <a:ext cx="5700304" cy="35545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39" name="Google Shape;439;p10"/>
          <p:cNvSpPr txBox="1"/>
          <p:nvPr/>
        </p:nvSpPr>
        <p:spPr>
          <a:xfrm>
            <a:off x="381000" y="2889550"/>
            <a:ext cx="3048000" cy="20934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Clr>
                <a:schemeClr val="dk1"/>
              </a:buClr>
              <a:buSzPts val="1100"/>
              <a:buFont typeface="Arial"/>
              <a:buNone/>
            </a:pPr>
            <a:r>
              <a:rPr lang="en-US" sz="1600">
                <a:solidFill>
                  <a:srgbClr val="F3F3F3"/>
                </a:solidFill>
                <a:latin typeface="Calibri"/>
                <a:ea typeface="Calibri"/>
                <a:cs typeface="Calibri"/>
                <a:sym typeface="Calibri"/>
              </a:rPr>
              <a:t>Logistic regression is a statistical model that allows us to estimate the probability of certain events. It is based on the </a:t>
            </a:r>
            <a:r>
              <a:rPr lang="en-US" sz="1600">
                <a:solidFill>
                  <a:srgbClr val="F3F3F3"/>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logistic function</a:t>
            </a:r>
            <a:r>
              <a:rPr lang="en-US" sz="1600">
                <a:solidFill>
                  <a:srgbClr val="F3F3F3"/>
                </a:solidFill>
                <a:latin typeface="Calibri"/>
                <a:ea typeface="Calibri"/>
                <a:cs typeface="Calibri"/>
                <a:sym typeface="Calibri"/>
              </a:rPr>
              <a:t> to model a </a:t>
            </a:r>
            <a:r>
              <a:rPr lang="en-US" sz="1600">
                <a:solidFill>
                  <a:srgbClr val="F3F3F3"/>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binary</a:t>
            </a:r>
            <a:r>
              <a:rPr lang="en-US" sz="1600">
                <a:solidFill>
                  <a:srgbClr val="F3F3F3"/>
                </a:solidFill>
                <a:latin typeface="Calibri"/>
                <a:ea typeface="Calibri"/>
                <a:cs typeface="Calibri"/>
                <a:sym typeface="Calibri"/>
              </a:rPr>
              <a:t> </a:t>
            </a:r>
            <a:r>
              <a:rPr lang="en-US" sz="1600">
                <a:solidFill>
                  <a:srgbClr val="F3F3F3"/>
                </a:solidFill>
                <a:uFill>
                  <a:noFill/>
                </a:uFill>
                <a:latin typeface="Calibri"/>
                <a:ea typeface="Calibri"/>
                <a:cs typeface="Calibri"/>
                <a:sym typeface="Calibri"/>
                <a:hlinkClick r:id="rId6">
                  <a:extLst>
                    <a:ext uri="{A12FA001-AC4F-418D-AE19-62706E023703}">
                      <ahyp:hlinkClr xmlns:ahyp="http://schemas.microsoft.com/office/drawing/2018/hyperlinkcolor" val="tx"/>
                    </a:ext>
                  </a:extLst>
                </a:hlinkClick>
              </a:rPr>
              <a:t>dependent variable</a:t>
            </a:r>
            <a:r>
              <a:rPr lang="en-US" sz="1600">
                <a:solidFill>
                  <a:srgbClr val="F3F3F3"/>
                </a:solidFill>
                <a:latin typeface="Calibri"/>
                <a:ea typeface="Calibri"/>
                <a:cs typeface="Calibri"/>
                <a:sym typeface="Calibri"/>
              </a:rPr>
              <a:t>. In this project we model the probability of a dependent variable (“is_cancelled”) to equal 1. </a:t>
            </a:r>
            <a:endParaRPr sz="1800">
              <a:solidFill>
                <a:srgbClr val="F3F3F3"/>
              </a:solidFill>
              <a:latin typeface="Quattrocento Sans"/>
              <a:ea typeface="Quattrocento Sans"/>
              <a:cs typeface="Quattrocento Sans"/>
              <a:sym typeface="Quattrocento Sans"/>
            </a:endParaRPr>
          </a:p>
          <a:p>
            <a:pPr marL="0" marR="0" lvl="0" indent="0" algn="l" rtl="0">
              <a:spcBef>
                <a:spcPts val="0"/>
              </a:spcBef>
              <a:spcAft>
                <a:spcPts val="0"/>
              </a:spcAft>
              <a:buNone/>
            </a:pPr>
            <a:endParaRPr sz="800">
              <a:solidFill>
                <a:srgbClr val="F3F3F3"/>
              </a:solidFill>
              <a:latin typeface="Quattrocento Sans"/>
              <a:ea typeface="Quattrocento Sans"/>
              <a:cs typeface="Quattrocento Sans"/>
              <a:sym typeface="Quattrocento Sans"/>
            </a:endParaRPr>
          </a:p>
        </p:txBody>
      </p:sp>
      <p:cxnSp>
        <p:nvCxnSpPr>
          <p:cNvPr id="440" name="Google Shape;440;p10"/>
          <p:cNvCxnSpPr/>
          <p:nvPr/>
        </p:nvCxnSpPr>
        <p:spPr>
          <a:xfrm>
            <a:off x="685686" y="2631729"/>
            <a:ext cx="1463040" cy="0"/>
          </a:xfrm>
          <a:prstGeom prst="straightConnector1">
            <a:avLst/>
          </a:prstGeom>
          <a:noFill/>
          <a:ln w="9525" cap="flat" cmpd="sng">
            <a:solidFill>
              <a:schemeClr val="lt1"/>
            </a:solidFill>
            <a:prstDash val="solid"/>
            <a:miter lim="800000"/>
            <a:headEnd type="none" w="sm" len="sm"/>
            <a:tailEnd type="none" w="sm" len="sm"/>
          </a:ln>
        </p:spPr>
      </p:cxnSp>
      <p:grpSp>
        <p:nvGrpSpPr>
          <p:cNvPr id="441" name="Google Shape;441;p10"/>
          <p:cNvGrpSpPr/>
          <p:nvPr/>
        </p:nvGrpSpPr>
        <p:grpSpPr>
          <a:xfrm>
            <a:off x="8881068" y="3621085"/>
            <a:ext cx="414478" cy="197058"/>
            <a:chOff x="4254500" y="2100263"/>
            <a:chExt cx="1906588" cy="906463"/>
          </a:xfrm>
        </p:grpSpPr>
        <p:sp>
          <p:nvSpPr>
            <p:cNvPr id="442" name="Google Shape;442;p10"/>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3" name="Google Shape;443;p10"/>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44" name="Google Shape;444;p10"/>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445" name="Google Shape;445;p10"/>
          <p:cNvSpPr txBox="1"/>
          <p:nvPr/>
        </p:nvSpPr>
        <p:spPr>
          <a:xfrm>
            <a:off x="800603" y="165375"/>
            <a:ext cx="51057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F3F3F3"/>
                </a:solidFill>
                <a:latin typeface="Century Gothic"/>
                <a:ea typeface="Century Gothic"/>
                <a:cs typeface="Century Gothic"/>
                <a:sym typeface="Century Gothic"/>
              </a:rPr>
              <a:t>LOGISTIC REGRESSION</a:t>
            </a:r>
            <a:endParaRPr>
              <a:solidFill>
                <a:srgbClr val="F3F3F3"/>
              </a:solidFill>
            </a:endParaRPr>
          </a:p>
        </p:txBody>
      </p:sp>
      <p:cxnSp>
        <p:nvCxnSpPr>
          <p:cNvPr id="446" name="Google Shape;446;p10"/>
          <p:cNvCxnSpPr/>
          <p:nvPr/>
        </p:nvCxnSpPr>
        <p:spPr>
          <a:xfrm>
            <a:off x="609486" y="5222529"/>
            <a:ext cx="1463100" cy="0"/>
          </a:xfrm>
          <a:prstGeom prst="straightConnector1">
            <a:avLst/>
          </a:prstGeom>
          <a:noFill/>
          <a:ln w="9525" cap="flat" cmpd="sng">
            <a:solidFill>
              <a:schemeClr val="lt1"/>
            </a:solidFill>
            <a:prstDash val="solid"/>
            <a:miter lim="800000"/>
            <a:headEnd type="none" w="sm" len="sm"/>
            <a:tailEnd type="none" w="sm" len="sm"/>
          </a:ln>
        </p:spPr>
      </p:cxnSp>
      <p:pic>
        <p:nvPicPr>
          <p:cNvPr id="447" name="Google Shape;447;p10"/>
          <p:cNvPicPr preferRelativeResize="0"/>
          <p:nvPr/>
        </p:nvPicPr>
        <p:blipFill>
          <a:blip r:embed="rId7">
            <a:alphaModFix/>
          </a:blip>
          <a:stretch>
            <a:fillRect/>
          </a:stretch>
        </p:blipFill>
        <p:spPr>
          <a:xfrm>
            <a:off x="4195782" y="2010675"/>
            <a:ext cx="5677518" cy="2638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ge9873785c9_0_39"/>
          <p:cNvSpPr/>
          <p:nvPr/>
        </p:nvSpPr>
        <p:spPr>
          <a:xfrm>
            <a:off x="0" y="0"/>
            <a:ext cx="6096000" cy="6858000"/>
          </a:xfrm>
          <a:prstGeom prst="rect">
            <a:avLst/>
          </a:prstGeom>
          <a:solidFill>
            <a:srgbClr val="30353F">
              <a:alpha val="8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53" name="Google Shape;453;ge9873785c9_0_39"/>
          <p:cNvGrpSpPr/>
          <p:nvPr/>
        </p:nvGrpSpPr>
        <p:grpSpPr>
          <a:xfrm>
            <a:off x="9912263" y="2010673"/>
            <a:ext cx="1281512" cy="487738"/>
            <a:chOff x="9912263" y="2010673"/>
            <a:chExt cx="1281512" cy="487738"/>
          </a:xfrm>
        </p:grpSpPr>
        <p:sp>
          <p:nvSpPr>
            <p:cNvPr id="454" name="Google Shape;454;ge9873785c9_0_39"/>
            <p:cNvSpPr/>
            <p:nvPr/>
          </p:nvSpPr>
          <p:spPr>
            <a:xfrm>
              <a:off x="9912263" y="2010673"/>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55" name="Google Shape;455;ge9873785c9_0_39"/>
            <p:cNvGrpSpPr/>
            <p:nvPr/>
          </p:nvGrpSpPr>
          <p:grpSpPr>
            <a:xfrm flipH="1">
              <a:off x="10838558" y="2143319"/>
              <a:ext cx="222626" cy="222626"/>
              <a:chOff x="1389063" y="3748088"/>
              <a:chExt cx="336548" cy="336548"/>
            </a:xfrm>
          </p:grpSpPr>
          <p:sp>
            <p:nvSpPr>
              <p:cNvPr id="456" name="Google Shape;456;ge9873785c9_0_39"/>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57" name="Google Shape;457;ge9873785c9_0_39"/>
              <p:cNvSpPr/>
              <p:nvPr/>
            </p:nvSpPr>
            <p:spPr>
              <a:xfrm>
                <a:off x="1389063" y="3748088"/>
                <a:ext cx="336548" cy="336548"/>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58" name="Google Shape;458;ge9873785c9_0_39"/>
          <p:cNvGrpSpPr/>
          <p:nvPr/>
        </p:nvGrpSpPr>
        <p:grpSpPr>
          <a:xfrm>
            <a:off x="9912263" y="2954121"/>
            <a:ext cx="1281512" cy="487738"/>
            <a:chOff x="9912263" y="3185130"/>
            <a:chExt cx="1281512" cy="487738"/>
          </a:xfrm>
        </p:grpSpPr>
        <p:sp>
          <p:nvSpPr>
            <p:cNvPr id="459" name="Google Shape;459;ge9873785c9_0_39"/>
            <p:cNvSpPr/>
            <p:nvPr/>
          </p:nvSpPr>
          <p:spPr>
            <a:xfrm>
              <a:off x="9912263" y="3185130"/>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60" name="Google Shape;460;ge9873785c9_0_39"/>
            <p:cNvGrpSpPr/>
            <p:nvPr/>
          </p:nvGrpSpPr>
          <p:grpSpPr>
            <a:xfrm flipH="1">
              <a:off x="10823165" y="3301888"/>
              <a:ext cx="253844" cy="253843"/>
              <a:chOff x="3613150" y="3706813"/>
              <a:chExt cx="420690" cy="420688"/>
            </a:xfrm>
          </p:grpSpPr>
          <p:sp>
            <p:nvSpPr>
              <p:cNvPr id="461" name="Google Shape;461;ge9873785c9_0_39"/>
              <p:cNvSpPr/>
              <p:nvPr/>
            </p:nvSpPr>
            <p:spPr>
              <a:xfrm>
                <a:off x="3613150" y="3930650"/>
                <a:ext cx="420690"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2" name="Google Shape;462;ge9873785c9_0_39"/>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3" name="Google Shape;463;ge9873785c9_0_39"/>
              <p:cNvSpPr/>
              <p:nvPr/>
            </p:nvSpPr>
            <p:spPr>
              <a:xfrm>
                <a:off x="3736975" y="3706813"/>
                <a:ext cx="198437" cy="198438"/>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64" name="Google Shape;464;ge9873785c9_0_39"/>
          <p:cNvGrpSpPr/>
          <p:nvPr/>
        </p:nvGrpSpPr>
        <p:grpSpPr>
          <a:xfrm>
            <a:off x="9912263" y="3897569"/>
            <a:ext cx="1281512" cy="487738"/>
            <a:chOff x="9912263" y="3897569"/>
            <a:chExt cx="1281512" cy="487738"/>
          </a:xfrm>
        </p:grpSpPr>
        <p:sp>
          <p:nvSpPr>
            <p:cNvPr id="465" name="Google Shape;465;ge9873785c9_0_39"/>
            <p:cNvSpPr/>
            <p:nvPr/>
          </p:nvSpPr>
          <p:spPr>
            <a:xfrm flipH="1">
              <a:off x="9912263" y="3897569"/>
              <a:ext cx="1281512" cy="487738"/>
            </a:xfrm>
            <a:custGeom>
              <a:avLst/>
              <a:gdLst/>
              <a:ahLst/>
              <a:cxnLst/>
              <a:rect l="l" t="t" r="r" b="b"/>
              <a:pathLst>
                <a:path w="1281512" h="487738" extrusionOk="0">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66" name="Google Shape;466;ge9873785c9_0_39"/>
            <p:cNvGrpSpPr/>
            <p:nvPr/>
          </p:nvGrpSpPr>
          <p:grpSpPr>
            <a:xfrm>
              <a:off x="10813447" y="4076565"/>
              <a:ext cx="273404" cy="129987"/>
              <a:chOff x="4254500" y="2100263"/>
              <a:chExt cx="1906586" cy="906463"/>
            </a:xfrm>
          </p:grpSpPr>
          <p:sp>
            <p:nvSpPr>
              <p:cNvPr id="467" name="Google Shape;467;ge9873785c9_0_39"/>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8" name="Google Shape;468;ge9873785c9_0_39"/>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69" name="Google Shape;469;ge9873785c9_0_39"/>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pic>
        <p:nvPicPr>
          <p:cNvPr id="470" name="Google Shape;470;ge9873785c9_0_39"/>
          <p:cNvPicPr preferRelativeResize="0"/>
          <p:nvPr/>
        </p:nvPicPr>
        <p:blipFill rotWithShape="1">
          <a:blip r:embed="rId3">
            <a:alphaModFix/>
          </a:blip>
          <a:srcRect/>
          <a:stretch/>
        </p:blipFill>
        <p:spPr>
          <a:xfrm>
            <a:off x="2551283" y="860212"/>
            <a:ext cx="8975027" cy="5521745"/>
          </a:xfrm>
          <a:prstGeom prst="rect">
            <a:avLst/>
          </a:prstGeom>
          <a:noFill/>
          <a:ln>
            <a:noFill/>
          </a:ln>
        </p:spPr>
      </p:pic>
      <p:sp>
        <p:nvSpPr>
          <p:cNvPr id="471" name="Google Shape;471;ge9873785c9_0_39"/>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10</a:t>
            </a:r>
            <a:endParaRPr/>
          </a:p>
        </p:txBody>
      </p:sp>
      <p:sp>
        <p:nvSpPr>
          <p:cNvPr id="472" name="Google Shape;472;ge9873785c9_0_39"/>
          <p:cNvSpPr/>
          <p:nvPr/>
        </p:nvSpPr>
        <p:spPr>
          <a:xfrm>
            <a:off x="4211960" y="1543243"/>
            <a:ext cx="5700300" cy="3554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473" name="Google Shape;473;ge9873785c9_0_39"/>
          <p:cNvSpPr txBox="1"/>
          <p:nvPr/>
        </p:nvSpPr>
        <p:spPr>
          <a:xfrm>
            <a:off x="380998" y="2889550"/>
            <a:ext cx="2862300" cy="25704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Clr>
                <a:schemeClr val="dk1"/>
              </a:buClr>
              <a:buSzPts val="1100"/>
              <a:buFont typeface="Arial"/>
              <a:buNone/>
            </a:pPr>
            <a:r>
              <a:rPr lang="en-US" sz="1500">
                <a:solidFill>
                  <a:srgbClr val="F3F3F3"/>
                </a:solidFill>
                <a:latin typeface="Calibri"/>
                <a:ea typeface="Calibri"/>
                <a:cs typeface="Calibri"/>
                <a:sym typeface="Calibri"/>
              </a:rPr>
              <a:t>Decision three is a predictive modelling approach that  uses a </a:t>
            </a:r>
            <a:r>
              <a:rPr lang="en-US" sz="1500">
                <a:solidFill>
                  <a:srgbClr val="F3F3F3"/>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decision tree</a:t>
            </a:r>
            <a:r>
              <a:rPr lang="en-US" sz="1500">
                <a:solidFill>
                  <a:srgbClr val="F3F3F3"/>
                </a:solidFill>
                <a:latin typeface="Calibri"/>
                <a:ea typeface="Calibri"/>
                <a:cs typeface="Calibri"/>
                <a:sym typeface="Calibri"/>
              </a:rPr>
              <a:t> to go from observations about an item (represented in the branches) to conclusions about the item's target value (represented in the leaves). In the current project we used </a:t>
            </a:r>
            <a:r>
              <a:rPr lang="en-US" sz="1500" i="1">
                <a:solidFill>
                  <a:srgbClr val="F3F3F3"/>
                </a:solidFill>
                <a:latin typeface="Calibri"/>
                <a:ea typeface="Calibri"/>
                <a:cs typeface="Calibri"/>
                <a:sym typeface="Calibri"/>
              </a:rPr>
              <a:t>sklearn.tree.DecisionTreeClassifier()</a:t>
            </a:r>
            <a:r>
              <a:rPr lang="en-US" sz="1500">
                <a:solidFill>
                  <a:srgbClr val="F3F3F3"/>
                </a:solidFill>
                <a:latin typeface="Calibri"/>
                <a:ea typeface="Calibri"/>
                <a:cs typeface="Calibri"/>
                <a:sym typeface="Calibri"/>
              </a:rPr>
              <a:t> function with its default parameters. </a:t>
            </a:r>
            <a:endParaRPr sz="1500">
              <a:solidFill>
                <a:srgbClr val="F3F3F3"/>
              </a:solidFill>
              <a:latin typeface="Calibri"/>
              <a:ea typeface="Calibri"/>
              <a:cs typeface="Calibri"/>
              <a:sym typeface="Calibri"/>
            </a:endParaRPr>
          </a:p>
          <a:p>
            <a:pPr marL="0" marR="0" lvl="0" indent="0" algn="l" rtl="0">
              <a:spcBef>
                <a:spcPts val="0"/>
              </a:spcBef>
              <a:spcAft>
                <a:spcPts val="0"/>
              </a:spcAft>
              <a:buNone/>
            </a:pPr>
            <a:endParaRPr sz="1700">
              <a:solidFill>
                <a:srgbClr val="F3F3F3"/>
              </a:solidFill>
              <a:latin typeface="Quattrocento Sans"/>
              <a:ea typeface="Quattrocento Sans"/>
              <a:cs typeface="Quattrocento Sans"/>
              <a:sym typeface="Quattrocento Sans"/>
            </a:endParaRPr>
          </a:p>
        </p:txBody>
      </p:sp>
      <p:sp>
        <p:nvSpPr>
          <p:cNvPr id="474" name="Google Shape;474;ge9873785c9_0_39"/>
          <p:cNvSpPr txBox="1"/>
          <p:nvPr/>
        </p:nvSpPr>
        <p:spPr>
          <a:xfrm>
            <a:off x="647703" y="272100"/>
            <a:ext cx="50322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a:solidFill>
                  <a:srgbClr val="FFFFFF"/>
                </a:solidFill>
                <a:latin typeface="Century Gothic"/>
                <a:ea typeface="Century Gothic"/>
                <a:cs typeface="Century Gothic"/>
                <a:sym typeface="Century Gothic"/>
              </a:rPr>
              <a:t>Decision tree classifier </a:t>
            </a:r>
            <a:endParaRPr/>
          </a:p>
        </p:txBody>
      </p:sp>
      <p:cxnSp>
        <p:nvCxnSpPr>
          <p:cNvPr id="475" name="Google Shape;475;ge9873785c9_0_39"/>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476" name="Google Shape;476;ge9873785c9_0_39"/>
          <p:cNvGrpSpPr/>
          <p:nvPr/>
        </p:nvGrpSpPr>
        <p:grpSpPr>
          <a:xfrm>
            <a:off x="8881099" y="3621101"/>
            <a:ext cx="414492" cy="197065"/>
            <a:chOff x="4254500" y="2100263"/>
            <a:chExt cx="1906586" cy="906463"/>
          </a:xfrm>
        </p:grpSpPr>
        <p:sp>
          <p:nvSpPr>
            <p:cNvPr id="477" name="Google Shape;477;ge9873785c9_0_39"/>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8" name="Google Shape;478;ge9873785c9_0_39"/>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79" name="Google Shape;479;ge9873785c9_0_39"/>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480" name="Google Shape;480;ge9873785c9_0_39"/>
          <p:cNvPicPr preferRelativeResize="0"/>
          <p:nvPr/>
        </p:nvPicPr>
        <p:blipFill>
          <a:blip r:embed="rId5">
            <a:alphaModFix/>
          </a:blip>
          <a:stretch>
            <a:fillRect/>
          </a:stretch>
        </p:blipFill>
        <p:spPr>
          <a:xfrm>
            <a:off x="4290025" y="1929825"/>
            <a:ext cx="5592524" cy="2873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ge9873785c9_0_73"/>
          <p:cNvSpPr/>
          <p:nvPr/>
        </p:nvSpPr>
        <p:spPr>
          <a:xfrm>
            <a:off x="0" y="0"/>
            <a:ext cx="6096000" cy="6858000"/>
          </a:xfrm>
          <a:prstGeom prst="rect">
            <a:avLst/>
          </a:prstGeom>
          <a:solidFill>
            <a:srgbClr val="30353F">
              <a:alpha val="8588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93" name="Google Shape;493;ge9873785c9_0_73"/>
          <p:cNvGrpSpPr/>
          <p:nvPr/>
        </p:nvGrpSpPr>
        <p:grpSpPr>
          <a:xfrm>
            <a:off x="9912263" y="2010673"/>
            <a:ext cx="1281512" cy="487738"/>
            <a:chOff x="9912263" y="2010673"/>
            <a:chExt cx="1281512" cy="487738"/>
          </a:xfrm>
        </p:grpSpPr>
        <p:sp>
          <p:nvSpPr>
            <p:cNvPr id="494" name="Google Shape;494;ge9873785c9_0_73"/>
            <p:cNvSpPr/>
            <p:nvPr/>
          </p:nvSpPr>
          <p:spPr>
            <a:xfrm>
              <a:off x="9912263" y="2010673"/>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495" name="Google Shape;495;ge9873785c9_0_73"/>
            <p:cNvGrpSpPr/>
            <p:nvPr/>
          </p:nvGrpSpPr>
          <p:grpSpPr>
            <a:xfrm flipH="1">
              <a:off x="10838558" y="2143319"/>
              <a:ext cx="222626" cy="222626"/>
              <a:chOff x="1389063" y="3748088"/>
              <a:chExt cx="336548" cy="336548"/>
            </a:xfrm>
          </p:grpSpPr>
          <p:sp>
            <p:nvSpPr>
              <p:cNvPr id="496" name="Google Shape;496;ge9873785c9_0_73"/>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497" name="Google Shape;497;ge9873785c9_0_73"/>
              <p:cNvSpPr/>
              <p:nvPr/>
            </p:nvSpPr>
            <p:spPr>
              <a:xfrm>
                <a:off x="1389063" y="3748088"/>
                <a:ext cx="336548" cy="336548"/>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498" name="Google Shape;498;ge9873785c9_0_73"/>
          <p:cNvGrpSpPr/>
          <p:nvPr/>
        </p:nvGrpSpPr>
        <p:grpSpPr>
          <a:xfrm>
            <a:off x="9912263" y="2954121"/>
            <a:ext cx="1281512" cy="487738"/>
            <a:chOff x="9912263" y="3185130"/>
            <a:chExt cx="1281512" cy="487738"/>
          </a:xfrm>
        </p:grpSpPr>
        <p:sp>
          <p:nvSpPr>
            <p:cNvPr id="499" name="Google Shape;499;ge9873785c9_0_73"/>
            <p:cNvSpPr/>
            <p:nvPr/>
          </p:nvSpPr>
          <p:spPr>
            <a:xfrm>
              <a:off x="9912263" y="3185130"/>
              <a:ext cx="1281512" cy="487738"/>
            </a:xfrm>
            <a:custGeom>
              <a:avLst/>
              <a:gdLst/>
              <a:ahLst/>
              <a:cxnLst/>
              <a:rect l="l" t="t" r="r" b="b"/>
              <a:pathLst>
                <a:path w="1281512" h="487738" extrusionOk="0">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00" name="Google Shape;500;ge9873785c9_0_73"/>
            <p:cNvGrpSpPr/>
            <p:nvPr/>
          </p:nvGrpSpPr>
          <p:grpSpPr>
            <a:xfrm flipH="1">
              <a:off x="10823165" y="3301888"/>
              <a:ext cx="253844" cy="253843"/>
              <a:chOff x="3613150" y="3706813"/>
              <a:chExt cx="420690" cy="420688"/>
            </a:xfrm>
          </p:grpSpPr>
          <p:sp>
            <p:nvSpPr>
              <p:cNvPr id="501" name="Google Shape;501;ge9873785c9_0_73"/>
              <p:cNvSpPr/>
              <p:nvPr/>
            </p:nvSpPr>
            <p:spPr>
              <a:xfrm>
                <a:off x="3613150" y="3930650"/>
                <a:ext cx="420690"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2" name="Google Shape;502;ge9873785c9_0_73"/>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3" name="Google Shape;503;ge9873785c9_0_73"/>
              <p:cNvSpPr/>
              <p:nvPr/>
            </p:nvSpPr>
            <p:spPr>
              <a:xfrm>
                <a:off x="3736975" y="3706813"/>
                <a:ext cx="198437" cy="198438"/>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nvGrpSpPr>
          <p:cNvPr id="504" name="Google Shape;504;ge9873785c9_0_73"/>
          <p:cNvGrpSpPr/>
          <p:nvPr/>
        </p:nvGrpSpPr>
        <p:grpSpPr>
          <a:xfrm>
            <a:off x="9912263" y="3897569"/>
            <a:ext cx="1281512" cy="487738"/>
            <a:chOff x="9912263" y="3897569"/>
            <a:chExt cx="1281512" cy="487738"/>
          </a:xfrm>
        </p:grpSpPr>
        <p:sp>
          <p:nvSpPr>
            <p:cNvPr id="505" name="Google Shape;505;ge9873785c9_0_73"/>
            <p:cNvSpPr/>
            <p:nvPr/>
          </p:nvSpPr>
          <p:spPr>
            <a:xfrm flipH="1">
              <a:off x="9912263" y="3897569"/>
              <a:ext cx="1281512" cy="487738"/>
            </a:xfrm>
            <a:custGeom>
              <a:avLst/>
              <a:gdLst/>
              <a:ahLst/>
              <a:cxnLst/>
              <a:rect l="l" t="t" r="r" b="b"/>
              <a:pathLst>
                <a:path w="1281512" h="487738" extrusionOk="0">
                  <a:moveTo>
                    <a:pt x="1281512" y="0"/>
                  </a:moveTo>
                  <a:lnTo>
                    <a:pt x="256995" y="0"/>
                  </a:lnTo>
                  <a:lnTo>
                    <a:pt x="256995" y="1323"/>
                  </a:lnTo>
                  <a:lnTo>
                    <a:pt x="243869" y="0"/>
                  </a:lnTo>
                  <a:cubicBezTo>
                    <a:pt x="109184" y="0"/>
                    <a:pt x="0" y="109184"/>
                    <a:pt x="0" y="243869"/>
                  </a:cubicBezTo>
                  <a:cubicBezTo>
                    <a:pt x="0" y="378554"/>
                    <a:pt x="109184" y="487738"/>
                    <a:pt x="243869" y="487738"/>
                  </a:cubicBezTo>
                  <a:lnTo>
                    <a:pt x="256995" y="486415"/>
                  </a:lnTo>
                  <a:lnTo>
                    <a:pt x="256995" y="487737"/>
                  </a:lnTo>
                  <a:lnTo>
                    <a:pt x="1281512" y="487737"/>
                  </a:lnTo>
                  <a:close/>
                </a:path>
              </a:pathLst>
            </a:custGeom>
            <a:solidFill>
              <a:srgbClr val="4FD0DB"/>
            </a:solidFill>
            <a:ln>
              <a:noFill/>
            </a:ln>
            <a:effectLst>
              <a:outerShdw blurRad="50800" dist="38100" dir="8100000" algn="tr"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06" name="Google Shape;506;ge9873785c9_0_73"/>
            <p:cNvGrpSpPr/>
            <p:nvPr/>
          </p:nvGrpSpPr>
          <p:grpSpPr>
            <a:xfrm>
              <a:off x="10813447" y="4076565"/>
              <a:ext cx="273404" cy="129987"/>
              <a:chOff x="4254500" y="2100263"/>
              <a:chExt cx="1906586" cy="906463"/>
            </a:xfrm>
          </p:grpSpPr>
          <p:sp>
            <p:nvSpPr>
              <p:cNvPr id="507" name="Google Shape;507;ge9873785c9_0_73"/>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8" name="Google Shape;508;ge9873785c9_0_73"/>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09" name="Google Shape;509;ge9873785c9_0_73"/>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pic>
        <p:nvPicPr>
          <p:cNvPr id="510" name="Google Shape;510;ge9873785c9_0_73"/>
          <p:cNvPicPr preferRelativeResize="0"/>
          <p:nvPr/>
        </p:nvPicPr>
        <p:blipFill rotWithShape="1">
          <a:blip r:embed="rId3">
            <a:alphaModFix/>
          </a:blip>
          <a:srcRect/>
          <a:stretch/>
        </p:blipFill>
        <p:spPr>
          <a:xfrm>
            <a:off x="2551283" y="860212"/>
            <a:ext cx="8975027" cy="5521745"/>
          </a:xfrm>
          <a:prstGeom prst="rect">
            <a:avLst/>
          </a:prstGeom>
          <a:noFill/>
          <a:ln>
            <a:noFill/>
          </a:ln>
        </p:spPr>
      </p:pic>
      <p:sp>
        <p:nvSpPr>
          <p:cNvPr id="511" name="Google Shape;511;ge9873785c9_0_73"/>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10</a:t>
            </a:r>
            <a:endParaRPr/>
          </a:p>
        </p:txBody>
      </p:sp>
      <p:sp>
        <p:nvSpPr>
          <p:cNvPr id="512" name="Google Shape;512;ge9873785c9_0_73"/>
          <p:cNvSpPr/>
          <p:nvPr/>
        </p:nvSpPr>
        <p:spPr>
          <a:xfrm>
            <a:off x="4211960" y="1543243"/>
            <a:ext cx="5700300" cy="35544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13" name="Google Shape;513;ge9873785c9_0_73"/>
          <p:cNvSpPr txBox="1"/>
          <p:nvPr/>
        </p:nvSpPr>
        <p:spPr>
          <a:xfrm>
            <a:off x="286998" y="2889550"/>
            <a:ext cx="2956200" cy="2801400"/>
          </a:xfrm>
          <a:prstGeom prst="rect">
            <a:avLst/>
          </a:prstGeom>
          <a:noFill/>
          <a:ln>
            <a:noFill/>
          </a:ln>
        </p:spPr>
        <p:txBody>
          <a:bodyPr spcFirstLastPara="1" wrap="square" lIns="0" tIns="0" rIns="0" bIns="0" anchor="t" anchorCtr="0">
            <a:spAutoFit/>
          </a:bodyPr>
          <a:lstStyle/>
          <a:p>
            <a:pPr marL="0" lvl="0" indent="0" algn="just" rtl="0">
              <a:spcBef>
                <a:spcPts val="0"/>
              </a:spcBef>
              <a:spcAft>
                <a:spcPts val="0"/>
              </a:spcAft>
              <a:buClr>
                <a:schemeClr val="dk1"/>
              </a:buClr>
              <a:buSzPts val="1100"/>
              <a:buFont typeface="Arial"/>
              <a:buNone/>
            </a:pPr>
            <a:r>
              <a:rPr lang="en-US">
                <a:solidFill>
                  <a:srgbClr val="F3F3F3"/>
                </a:solidFill>
                <a:latin typeface="Calibri"/>
                <a:ea typeface="Calibri"/>
                <a:cs typeface="Calibri"/>
                <a:sym typeface="Calibri"/>
              </a:rPr>
              <a:t>Random forest classifier is an </a:t>
            </a:r>
            <a:r>
              <a:rPr lang="en-US">
                <a:solidFill>
                  <a:srgbClr val="F3F3F3"/>
                </a:solidFill>
                <a:uFill>
                  <a:noFill/>
                </a:uFill>
                <a:latin typeface="Calibri"/>
                <a:ea typeface="Calibri"/>
                <a:cs typeface="Calibri"/>
                <a:sym typeface="Calibri"/>
                <a:hlinkClick r:id="rId4">
                  <a:extLst>
                    <a:ext uri="{A12FA001-AC4F-418D-AE19-62706E023703}">
                      <ahyp:hlinkClr xmlns:ahyp="http://schemas.microsoft.com/office/drawing/2018/hyperlinkcolor" val="tx"/>
                    </a:ext>
                  </a:extLst>
                </a:hlinkClick>
              </a:rPr>
              <a:t>ensemble learning</a:t>
            </a:r>
            <a:r>
              <a:rPr lang="en-US">
                <a:solidFill>
                  <a:srgbClr val="F3F3F3"/>
                </a:solidFill>
                <a:latin typeface="Calibri"/>
                <a:ea typeface="Calibri"/>
                <a:cs typeface="Calibri"/>
                <a:sym typeface="Calibri"/>
              </a:rPr>
              <a:t> method for </a:t>
            </a:r>
            <a:r>
              <a:rPr lang="en-US">
                <a:solidFill>
                  <a:srgbClr val="F3F3F3"/>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classification</a:t>
            </a:r>
            <a:r>
              <a:rPr lang="en-US">
                <a:solidFill>
                  <a:srgbClr val="F3F3F3"/>
                </a:solidFill>
                <a:latin typeface="Calibri"/>
                <a:ea typeface="Calibri"/>
                <a:cs typeface="Calibri"/>
                <a:sym typeface="Calibri"/>
              </a:rPr>
              <a:t>, </a:t>
            </a:r>
            <a:r>
              <a:rPr lang="en-US">
                <a:solidFill>
                  <a:srgbClr val="F3F3F3"/>
                </a:solidFill>
                <a:uFill>
                  <a:noFill/>
                </a:uFill>
                <a:latin typeface="Calibri"/>
                <a:ea typeface="Calibri"/>
                <a:cs typeface="Calibri"/>
                <a:sym typeface="Calibri"/>
                <a:hlinkClick r:id="rId6">
                  <a:extLst>
                    <a:ext uri="{A12FA001-AC4F-418D-AE19-62706E023703}">
                      <ahyp:hlinkClr xmlns:ahyp="http://schemas.microsoft.com/office/drawing/2018/hyperlinkcolor" val="tx"/>
                    </a:ext>
                  </a:extLst>
                </a:hlinkClick>
              </a:rPr>
              <a:t>regression</a:t>
            </a:r>
            <a:r>
              <a:rPr lang="en-US">
                <a:solidFill>
                  <a:srgbClr val="F3F3F3"/>
                </a:solidFill>
                <a:latin typeface="Calibri"/>
                <a:ea typeface="Calibri"/>
                <a:cs typeface="Calibri"/>
                <a:sym typeface="Calibri"/>
              </a:rPr>
              <a:t> and other tasks that operates by constructing a multitude of </a:t>
            </a:r>
            <a:r>
              <a:rPr lang="en-US">
                <a:solidFill>
                  <a:srgbClr val="F3F3F3"/>
                </a:solidFill>
                <a:uFill>
                  <a:noFill/>
                </a:uFill>
                <a:latin typeface="Calibri"/>
                <a:ea typeface="Calibri"/>
                <a:cs typeface="Calibri"/>
                <a:sym typeface="Calibri"/>
                <a:hlinkClick r:id="rId7">
                  <a:extLst>
                    <a:ext uri="{A12FA001-AC4F-418D-AE19-62706E023703}">
                      <ahyp:hlinkClr xmlns:ahyp="http://schemas.microsoft.com/office/drawing/2018/hyperlinkcolor" val="tx"/>
                    </a:ext>
                  </a:extLst>
                </a:hlinkClick>
              </a:rPr>
              <a:t>decision trees</a:t>
            </a:r>
            <a:r>
              <a:rPr lang="en-US">
                <a:solidFill>
                  <a:srgbClr val="F3F3F3"/>
                </a:solidFill>
                <a:latin typeface="Calibri"/>
                <a:ea typeface="Calibri"/>
                <a:cs typeface="Calibri"/>
                <a:sym typeface="Calibri"/>
              </a:rPr>
              <a:t> at training time. For classification tasks, the output of the random forest is the class selected by most trees.</a:t>
            </a:r>
            <a:endParaRPr>
              <a:solidFill>
                <a:srgbClr val="F3F3F3"/>
              </a:solidFill>
              <a:latin typeface="Calibri"/>
              <a:ea typeface="Calibri"/>
              <a:cs typeface="Calibri"/>
              <a:sym typeface="Calibri"/>
            </a:endParaRPr>
          </a:p>
          <a:p>
            <a:pPr marL="0" lvl="0" indent="0" algn="just" rtl="0">
              <a:spcBef>
                <a:spcPts val="0"/>
              </a:spcBef>
              <a:spcAft>
                <a:spcPts val="0"/>
              </a:spcAft>
              <a:buClr>
                <a:schemeClr val="dk1"/>
              </a:buClr>
              <a:buSzPts val="1100"/>
              <a:buFont typeface="Arial"/>
              <a:buNone/>
            </a:pPr>
            <a:r>
              <a:rPr lang="en-US">
                <a:solidFill>
                  <a:srgbClr val="F3F3F3"/>
                </a:solidFill>
                <a:latin typeface="Calibri"/>
                <a:ea typeface="Calibri"/>
                <a:cs typeface="Calibri"/>
                <a:sym typeface="Calibri"/>
              </a:rPr>
              <a:t>In the current project we used </a:t>
            </a:r>
            <a:r>
              <a:rPr lang="en-US" i="1">
                <a:solidFill>
                  <a:srgbClr val="F3F3F3"/>
                </a:solidFill>
                <a:latin typeface="Calibri"/>
                <a:ea typeface="Calibri"/>
                <a:cs typeface="Calibri"/>
                <a:sym typeface="Calibri"/>
              </a:rPr>
              <a:t>sklearn.tree.DecisionTreeClassifier()</a:t>
            </a:r>
            <a:r>
              <a:rPr lang="en-US">
                <a:solidFill>
                  <a:srgbClr val="F3F3F3"/>
                </a:solidFill>
                <a:latin typeface="Calibri"/>
                <a:ea typeface="Calibri"/>
                <a:cs typeface="Calibri"/>
                <a:sym typeface="Calibri"/>
              </a:rPr>
              <a:t> function with its default parameters. In the current project we used </a:t>
            </a:r>
            <a:r>
              <a:rPr lang="en-US" i="1">
                <a:solidFill>
                  <a:srgbClr val="F3F3F3"/>
                </a:solidFill>
                <a:latin typeface="Calibri"/>
                <a:ea typeface="Calibri"/>
                <a:cs typeface="Calibri"/>
                <a:sym typeface="Calibri"/>
              </a:rPr>
              <a:t>sklearn.ensemble.RandomForestClassifier()</a:t>
            </a:r>
            <a:r>
              <a:rPr lang="en-US" sz="1250" b="1" i="1">
                <a:solidFill>
                  <a:srgbClr val="F3F3F3"/>
                </a:solidFill>
                <a:latin typeface="Courier New"/>
                <a:ea typeface="Courier New"/>
                <a:cs typeface="Courier New"/>
                <a:sym typeface="Courier New"/>
              </a:rPr>
              <a:t> </a:t>
            </a:r>
            <a:r>
              <a:rPr lang="en-US">
                <a:solidFill>
                  <a:srgbClr val="F3F3F3"/>
                </a:solidFill>
                <a:latin typeface="Calibri"/>
                <a:ea typeface="Calibri"/>
                <a:cs typeface="Calibri"/>
                <a:sym typeface="Calibri"/>
              </a:rPr>
              <a:t>function with its default parameters.</a:t>
            </a:r>
            <a:endParaRPr sz="1600">
              <a:solidFill>
                <a:srgbClr val="F3F3F3"/>
              </a:solidFill>
              <a:latin typeface="Quattrocento Sans"/>
              <a:ea typeface="Quattrocento Sans"/>
              <a:cs typeface="Quattrocento Sans"/>
              <a:sym typeface="Quattrocento Sans"/>
            </a:endParaRPr>
          </a:p>
        </p:txBody>
      </p:sp>
      <p:sp>
        <p:nvSpPr>
          <p:cNvPr id="514" name="Google Shape;514;ge9873785c9_0_73"/>
          <p:cNvSpPr txBox="1"/>
          <p:nvPr/>
        </p:nvSpPr>
        <p:spPr>
          <a:xfrm>
            <a:off x="647702" y="387575"/>
            <a:ext cx="4745100" cy="492600"/>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US" sz="3200" b="1">
                <a:solidFill>
                  <a:srgbClr val="FFFFFF"/>
                </a:solidFill>
                <a:latin typeface="Century Gothic"/>
                <a:ea typeface="Century Gothic"/>
                <a:cs typeface="Century Gothic"/>
                <a:sym typeface="Century Gothic"/>
              </a:rPr>
              <a:t>RANDOM FOREST </a:t>
            </a:r>
            <a:endParaRPr/>
          </a:p>
        </p:txBody>
      </p:sp>
      <p:cxnSp>
        <p:nvCxnSpPr>
          <p:cNvPr id="515" name="Google Shape;515;ge9873785c9_0_73"/>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516" name="Google Shape;516;ge9873785c9_0_73"/>
          <p:cNvGrpSpPr/>
          <p:nvPr/>
        </p:nvGrpSpPr>
        <p:grpSpPr>
          <a:xfrm>
            <a:off x="8881099" y="3621101"/>
            <a:ext cx="414492" cy="197065"/>
            <a:chOff x="4254500" y="2100263"/>
            <a:chExt cx="1906586" cy="906463"/>
          </a:xfrm>
        </p:grpSpPr>
        <p:sp>
          <p:nvSpPr>
            <p:cNvPr id="517" name="Google Shape;517;ge9873785c9_0_73"/>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18" name="Google Shape;518;ge9873785c9_0_73"/>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19" name="Google Shape;519;ge9873785c9_0_73"/>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pic>
        <p:nvPicPr>
          <p:cNvPr id="520" name="Google Shape;520;ge9873785c9_0_73"/>
          <p:cNvPicPr preferRelativeResize="0"/>
          <p:nvPr/>
        </p:nvPicPr>
        <p:blipFill>
          <a:blip r:embed="rId8">
            <a:alphaModFix/>
          </a:blip>
          <a:stretch>
            <a:fillRect/>
          </a:stretch>
        </p:blipFill>
        <p:spPr>
          <a:xfrm>
            <a:off x="4211950" y="1853123"/>
            <a:ext cx="5700300" cy="29588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e9873785c9_0_159"/>
          <p:cNvSpPr/>
          <p:nvPr/>
        </p:nvSpPr>
        <p:spPr>
          <a:xfrm>
            <a:off x="498475" y="2400300"/>
            <a:ext cx="10855500" cy="4279800"/>
          </a:xfrm>
          <a:prstGeom prst="rect">
            <a:avLst/>
          </a:prstGeom>
          <a:solidFill>
            <a:srgbClr val="CFCFCF">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559" name="Google Shape;559;ge9873785c9_0_159"/>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a:solidFill>
                  <a:schemeClr val="lt1"/>
                </a:solidFill>
                <a:latin typeface="Quattrocento Sans"/>
                <a:ea typeface="Quattrocento Sans"/>
                <a:cs typeface="Quattrocento Sans"/>
                <a:sym typeface="Quattrocento Sans"/>
              </a:rPr>
              <a:t>7</a:t>
            </a:r>
            <a:endParaRPr/>
          </a:p>
        </p:txBody>
      </p:sp>
      <p:sp>
        <p:nvSpPr>
          <p:cNvPr id="560" name="Google Shape;560;ge9873785c9_0_159"/>
          <p:cNvSpPr txBox="1"/>
          <p:nvPr/>
        </p:nvSpPr>
        <p:spPr>
          <a:xfrm>
            <a:off x="528700" y="165375"/>
            <a:ext cx="108762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MODEL COMPARISON</a:t>
            </a:r>
            <a:endParaRPr/>
          </a:p>
        </p:txBody>
      </p:sp>
      <p:sp>
        <p:nvSpPr>
          <p:cNvPr id="561" name="Google Shape;561;ge9873785c9_0_159"/>
          <p:cNvSpPr txBox="1"/>
          <p:nvPr/>
        </p:nvSpPr>
        <p:spPr>
          <a:xfrm>
            <a:off x="8709800" y="1597025"/>
            <a:ext cx="2513700" cy="1046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u="sng">
                <a:latin typeface="Quattrocento Sans"/>
                <a:ea typeface="Quattrocento Sans"/>
                <a:cs typeface="Quattrocento Sans"/>
                <a:sym typeface="Quattrocento Sans"/>
              </a:rPr>
              <a:t>ROC/AUC score</a:t>
            </a:r>
            <a:endParaRPr>
              <a:latin typeface="Quattrocento Sans"/>
              <a:ea typeface="Quattrocento Sans"/>
              <a:cs typeface="Quattrocento Sans"/>
              <a:sym typeface="Quattrocento Sans"/>
            </a:endParaRPr>
          </a:p>
          <a:p>
            <a:pPr marL="0" lvl="0" indent="0" algn="l" rtl="0">
              <a:lnSpc>
                <a:spcPct val="150000"/>
              </a:lnSpc>
              <a:spcBef>
                <a:spcPts val="0"/>
              </a:spcBef>
              <a:spcAft>
                <a:spcPts val="0"/>
              </a:spcAft>
              <a:buNone/>
            </a:pPr>
            <a:r>
              <a:rPr lang="en-US">
                <a:latin typeface="Quattrocento Sans"/>
                <a:ea typeface="Quattrocento Sans"/>
                <a:cs typeface="Quattrocento Sans"/>
                <a:sym typeface="Quattrocento Sans"/>
              </a:rPr>
              <a:t>ROC = specificity/sensitivity</a:t>
            </a:r>
            <a:endParaRPr>
              <a:latin typeface="Quattrocento Sans"/>
              <a:ea typeface="Quattrocento Sans"/>
              <a:cs typeface="Quattrocento Sans"/>
              <a:sym typeface="Quattrocento Sans"/>
            </a:endParaRPr>
          </a:p>
          <a:p>
            <a:pPr marL="0" lvl="0" indent="0" algn="l" rtl="0">
              <a:lnSpc>
                <a:spcPct val="150000"/>
              </a:lnSpc>
              <a:spcBef>
                <a:spcPts val="0"/>
              </a:spcBef>
              <a:spcAft>
                <a:spcPts val="0"/>
              </a:spcAft>
              <a:buNone/>
            </a:pPr>
            <a:r>
              <a:rPr lang="en-US">
                <a:latin typeface="Quattrocento Sans"/>
                <a:ea typeface="Quattrocento Sans"/>
                <a:cs typeface="Quattrocento Sans"/>
                <a:sym typeface="Quattrocento Sans"/>
              </a:rPr>
              <a:t>AUC = separability</a:t>
            </a:r>
            <a:endParaRPr>
              <a:latin typeface="Quattrocento Sans"/>
              <a:ea typeface="Quattrocento Sans"/>
              <a:cs typeface="Quattrocento Sans"/>
              <a:sym typeface="Quattrocento Sans"/>
            </a:endParaRPr>
          </a:p>
        </p:txBody>
      </p:sp>
      <p:grpSp>
        <p:nvGrpSpPr>
          <p:cNvPr id="562" name="Google Shape;562;ge9873785c9_0_159"/>
          <p:cNvGrpSpPr/>
          <p:nvPr/>
        </p:nvGrpSpPr>
        <p:grpSpPr>
          <a:xfrm>
            <a:off x="381003" y="1015731"/>
            <a:ext cx="10855348" cy="4026440"/>
            <a:chOff x="639324" y="605094"/>
            <a:chExt cx="10855348" cy="4026440"/>
          </a:xfrm>
        </p:grpSpPr>
        <p:grpSp>
          <p:nvGrpSpPr>
            <p:cNvPr id="563" name="Google Shape;563;ge9873785c9_0_159"/>
            <p:cNvGrpSpPr/>
            <p:nvPr/>
          </p:nvGrpSpPr>
          <p:grpSpPr>
            <a:xfrm>
              <a:off x="639324" y="605099"/>
              <a:ext cx="5257500" cy="3982071"/>
              <a:chOff x="639324" y="605099"/>
              <a:chExt cx="5257500" cy="3982071"/>
            </a:xfrm>
          </p:grpSpPr>
          <p:sp>
            <p:nvSpPr>
              <p:cNvPr id="564" name="Google Shape;564;ge9873785c9_0_159"/>
              <p:cNvSpPr/>
              <p:nvPr/>
            </p:nvSpPr>
            <p:spPr>
              <a:xfrm>
                <a:off x="639324" y="1217870"/>
                <a:ext cx="5257500" cy="33693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65" name="Google Shape;565;ge9873785c9_0_159"/>
              <p:cNvGrpSpPr/>
              <p:nvPr/>
            </p:nvGrpSpPr>
            <p:grpSpPr>
              <a:xfrm>
                <a:off x="2506033" y="605099"/>
                <a:ext cx="1270451" cy="1016979"/>
                <a:chOff x="1420727" y="712426"/>
                <a:chExt cx="1545184" cy="1236900"/>
              </a:xfrm>
            </p:grpSpPr>
            <p:sp>
              <p:nvSpPr>
                <p:cNvPr id="566" name="Google Shape;566;ge9873785c9_0_159"/>
                <p:cNvSpPr/>
                <p:nvPr/>
              </p:nvSpPr>
              <p:spPr>
                <a:xfrm>
                  <a:off x="1729012" y="712426"/>
                  <a:ext cx="1236900" cy="1236900"/>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67" name="Google Shape;567;ge9873785c9_0_159"/>
                <p:cNvGrpSpPr/>
                <p:nvPr/>
              </p:nvGrpSpPr>
              <p:grpSpPr>
                <a:xfrm>
                  <a:off x="1420727" y="1161126"/>
                  <a:ext cx="1226105" cy="350698"/>
                  <a:chOff x="3464829" y="3013623"/>
                  <a:chExt cx="1540140" cy="440520"/>
                </a:xfrm>
              </p:grpSpPr>
              <p:sp>
                <p:nvSpPr>
                  <p:cNvPr id="568" name="Google Shape;568;ge9873785c9_0_159"/>
                  <p:cNvSpPr/>
                  <p:nvPr/>
                </p:nvSpPr>
                <p:spPr>
                  <a:xfrm>
                    <a:off x="4253378" y="3013623"/>
                    <a:ext cx="751590" cy="426980"/>
                  </a:xfrm>
                  <a:custGeom>
                    <a:avLst/>
                    <a:gdLst/>
                    <a:ahLst/>
                    <a:cxnLst/>
                    <a:rect l="l" t="t" r="r" b="b"/>
                    <a:pathLst>
                      <a:path w="2048" h="1162" extrusionOk="0">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69" name="Google Shape;569;ge9873785c9_0_159"/>
                  <p:cNvSpPr/>
                  <p:nvPr/>
                </p:nvSpPr>
                <p:spPr>
                  <a:xfrm>
                    <a:off x="4406942" y="3111005"/>
                    <a:ext cx="443212" cy="233466"/>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0" name="Google Shape;570;ge9873785c9_0_159"/>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1" name="Google Shape;571;ge9873785c9_0_159"/>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572" name="Google Shape;572;ge9873785c9_0_159"/>
            <p:cNvGrpSpPr/>
            <p:nvPr/>
          </p:nvGrpSpPr>
          <p:grpSpPr>
            <a:xfrm>
              <a:off x="6160934" y="605094"/>
              <a:ext cx="5333737" cy="4026440"/>
              <a:chOff x="9560696" y="605094"/>
              <a:chExt cx="5333737" cy="4026440"/>
            </a:xfrm>
          </p:grpSpPr>
          <p:sp>
            <p:nvSpPr>
              <p:cNvPr id="573" name="Google Shape;573;ge9873785c9_0_159"/>
              <p:cNvSpPr/>
              <p:nvPr/>
            </p:nvSpPr>
            <p:spPr>
              <a:xfrm>
                <a:off x="9636934" y="1245134"/>
                <a:ext cx="5257500" cy="3386400"/>
              </a:xfrm>
              <a:prstGeom prst="rect">
                <a:avLst/>
              </a:prstGeom>
              <a:gradFill>
                <a:gsLst>
                  <a:gs pos="0">
                    <a:srgbClr val="939CAB"/>
                  </a:gs>
                  <a:gs pos="54000">
                    <a:srgbClr val="939CAB"/>
                  </a:gs>
                  <a:gs pos="100000">
                    <a:srgbClr val="667181">
                      <a:alpha val="0"/>
                    </a:srgbClr>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74" name="Google Shape;574;ge9873785c9_0_159"/>
              <p:cNvGrpSpPr/>
              <p:nvPr/>
            </p:nvGrpSpPr>
            <p:grpSpPr>
              <a:xfrm>
                <a:off x="9560696" y="605094"/>
                <a:ext cx="3703437" cy="1029300"/>
                <a:chOff x="9560696" y="605094"/>
                <a:chExt cx="3703437" cy="1029300"/>
              </a:xfrm>
            </p:grpSpPr>
            <p:sp>
              <p:nvSpPr>
                <p:cNvPr id="575" name="Google Shape;575;ge9873785c9_0_159"/>
                <p:cNvSpPr/>
                <p:nvPr/>
              </p:nvSpPr>
              <p:spPr>
                <a:xfrm>
                  <a:off x="12234833" y="605094"/>
                  <a:ext cx="1029300" cy="1029300"/>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576" name="Google Shape;576;ge9873785c9_0_159"/>
                <p:cNvGrpSpPr/>
                <p:nvPr/>
              </p:nvGrpSpPr>
              <p:grpSpPr>
                <a:xfrm>
                  <a:off x="9560696" y="919742"/>
                  <a:ext cx="3388537" cy="399809"/>
                  <a:chOff x="8245475" y="3533207"/>
                  <a:chExt cx="4121305" cy="486267"/>
                </a:xfrm>
              </p:grpSpPr>
              <p:sp>
                <p:nvSpPr>
                  <p:cNvPr id="577" name="Google Shape;577;ge9873785c9_0_159"/>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8" name="Google Shape;578;ge9873785c9_0_159"/>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79" name="Google Shape;579;ge9873785c9_0_159"/>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80" name="Google Shape;580;ge9873785c9_0_159"/>
                  <p:cNvSpPr/>
                  <p:nvPr/>
                </p:nvSpPr>
                <p:spPr>
                  <a:xfrm>
                    <a:off x="11880513" y="3533207"/>
                    <a:ext cx="486267" cy="486267"/>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grpSp>
        <p:grpSp>
          <p:nvGrpSpPr>
            <p:cNvPr id="581" name="Google Shape;581;ge9873785c9_0_159"/>
            <p:cNvGrpSpPr/>
            <p:nvPr/>
          </p:nvGrpSpPr>
          <p:grpSpPr>
            <a:xfrm>
              <a:off x="9779897" y="1153220"/>
              <a:ext cx="340860" cy="162058"/>
              <a:chOff x="4254500" y="2100263"/>
              <a:chExt cx="1906586" cy="906463"/>
            </a:xfrm>
          </p:grpSpPr>
          <p:sp>
            <p:nvSpPr>
              <p:cNvPr id="582" name="Google Shape;582;ge9873785c9_0_159"/>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83" name="Google Shape;583;ge9873785c9_0_159"/>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584" name="Google Shape;584;ge9873785c9_0_159"/>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pic>
        <p:nvPicPr>
          <p:cNvPr id="585" name="Google Shape;585;ge9873785c9_0_159"/>
          <p:cNvPicPr preferRelativeResize="0"/>
          <p:nvPr/>
        </p:nvPicPr>
        <p:blipFill>
          <a:blip r:embed="rId3">
            <a:alphaModFix/>
          </a:blip>
          <a:stretch>
            <a:fillRect/>
          </a:stretch>
        </p:blipFill>
        <p:spPr>
          <a:xfrm>
            <a:off x="6383175" y="4077862"/>
            <a:ext cx="4970649" cy="2602250"/>
          </a:xfrm>
          <a:prstGeom prst="rect">
            <a:avLst/>
          </a:prstGeom>
          <a:noFill/>
          <a:ln>
            <a:noFill/>
          </a:ln>
        </p:spPr>
      </p:pic>
      <p:sp>
        <p:nvSpPr>
          <p:cNvPr id="586" name="Google Shape;586;ge9873785c9_0_159"/>
          <p:cNvSpPr txBox="1"/>
          <p:nvPr/>
        </p:nvSpPr>
        <p:spPr>
          <a:xfrm>
            <a:off x="726750" y="1523000"/>
            <a:ext cx="34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Quattrocento Sans"/>
                <a:ea typeface="Quattrocento Sans"/>
                <a:cs typeface="Quattrocento Sans"/>
                <a:sym typeface="Quattrocento Sans"/>
              </a:rPr>
              <a:t>Accuracy score</a:t>
            </a:r>
            <a:endParaRPr>
              <a:solidFill>
                <a:schemeClr val="dk1"/>
              </a:solidFill>
              <a:latin typeface="Quattrocento Sans"/>
              <a:ea typeface="Quattrocento Sans"/>
              <a:cs typeface="Quattrocento Sans"/>
              <a:sym typeface="Quattrocento Sans"/>
            </a:endParaRPr>
          </a:p>
        </p:txBody>
      </p:sp>
      <p:sp>
        <p:nvSpPr>
          <p:cNvPr id="588" name="Google Shape;588;ge9873785c9_0_159"/>
          <p:cNvSpPr txBox="1"/>
          <p:nvPr/>
        </p:nvSpPr>
        <p:spPr>
          <a:xfrm>
            <a:off x="6380650" y="1523000"/>
            <a:ext cx="344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Quattrocento Sans"/>
                <a:ea typeface="Quattrocento Sans"/>
                <a:cs typeface="Quattrocento Sans"/>
                <a:sym typeface="Quattrocento Sans"/>
              </a:rPr>
              <a:t>ROC/AUC score</a:t>
            </a:r>
            <a:endParaRPr>
              <a:solidFill>
                <a:schemeClr val="dk1"/>
              </a:solidFill>
              <a:latin typeface="Quattrocento Sans"/>
              <a:ea typeface="Quattrocento Sans"/>
              <a:cs typeface="Quattrocento Sans"/>
              <a:sym typeface="Quattrocento Sans"/>
            </a:endParaRPr>
          </a:p>
        </p:txBody>
      </p:sp>
      <p:pic>
        <p:nvPicPr>
          <p:cNvPr id="589" name="Google Shape;589;ge9873785c9_0_159"/>
          <p:cNvPicPr preferRelativeResize="0"/>
          <p:nvPr/>
        </p:nvPicPr>
        <p:blipFill rotWithShape="1">
          <a:blip r:embed="rId4">
            <a:alphaModFix/>
          </a:blip>
          <a:srcRect l="2056"/>
          <a:stretch/>
        </p:blipFill>
        <p:spPr>
          <a:xfrm>
            <a:off x="672775" y="4074775"/>
            <a:ext cx="5049601" cy="2602250"/>
          </a:xfrm>
          <a:prstGeom prst="rect">
            <a:avLst/>
          </a:prstGeom>
          <a:noFill/>
          <a:ln>
            <a:noFill/>
          </a:ln>
        </p:spPr>
      </p:pic>
      <p:pic>
        <p:nvPicPr>
          <p:cNvPr id="3" name="Picture 2" descr="A screenshot of a graph&#10;&#10;Description automatically generated">
            <a:extLst>
              <a:ext uri="{FF2B5EF4-FFF2-40B4-BE49-F238E27FC236}">
                <a16:creationId xmlns:a16="http://schemas.microsoft.com/office/drawing/2014/main" id="{0E3A56E7-86D3-D21C-49A0-62167C54CCC8}"/>
              </a:ext>
            </a:extLst>
          </p:cNvPr>
          <p:cNvPicPr>
            <a:picLocks noChangeAspect="1"/>
          </p:cNvPicPr>
          <p:nvPr/>
        </p:nvPicPr>
        <p:blipFill>
          <a:blip r:embed="rId5"/>
          <a:stretch>
            <a:fillRect/>
          </a:stretch>
        </p:blipFill>
        <p:spPr>
          <a:xfrm>
            <a:off x="1326451" y="2138222"/>
            <a:ext cx="2989910" cy="1511752"/>
          </a:xfrm>
          <a:prstGeom prst="rect">
            <a:avLst/>
          </a:prstGeom>
        </p:spPr>
      </p:pic>
      <p:pic>
        <p:nvPicPr>
          <p:cNvPr id="5" name="Picture 4" descr="A screenshot of a graph&#10;&#10;Description automatically generated">
            <a:extLst>
              <a:ext uri="{FF2B5EF4-FFF2-40B4-BE49-F238E27FC236}">
                <a16:creationId xmlns:a16="http://schemas.microsoft.com/office/drawing/2014/main" id="{4112C3DC-8F69-0835-13E0-0BE2437D6F60}"/>
              </a:ext>
            </a:extLst>
          </p:cNvPr>
          <p:cNvPicPr>
            <a:picLocks noChangeAspect="1"/>
          </p:cNvPicPr>
          <p:nvPr/>
        </p:nvPicPr>
        <p:blipFill>
          <a:blip r:embed="rId6"/>
          <a:stretch>
            <a:fillRect/>
          </a:stretch>
        </p:blipFill>
        <p:spPr>
          <a:xfrm>
            <a:off x="6711205" y="2069561"/>
            <a:ext cx="3317697" cy="15793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9"/>
          <p:cNvSpPr/>
          <p:nvPr/>
        </p:nvSpPr>
        <p:spPr>
          <a:xfrm>
            <a:off x="9443776" y="4359146"/>
            <a:ext cx="2367300" cy="2367300"/>
          </a:xfrm>
          <a:prstGeom prst="ellipse">
            <a:avLst/>
          </a:prstGeom>
          <a:solidFill>
            <a:srgbClr val="667181">
              <a:alpha val="29803"/>
            </a:srgbClr>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59" name="Google Shape;659;p9"/>
          <p:cNvSpPr/>
          <p:nvPr/>
        </p:nvSpPr>
        <p:spPr>
          <a:xfrm>
            <a:off x="0" y="5573890"/>
            <a:ext cx="11025300" cy="50700"/>
          </a:xfrm>
          <a:prstGeom prst="rect">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60" name="Google Shape;660;p9"/>
          <p:cNvSpPr/>
          <p:nvPr/>
        </p:nvSpPr>
        <p:spPr>
          <a:xfrm>
            <a:off x="9829561" y="4744930"/>
            <a:ext cx="1595700" cy="1595700"/>
          </a:xfrm>
          <a:prstGeom prst="ellipse">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61" name="Google Shape;661;p9" descr="This is an icon of a trophy."/>
          <p:cNvGrpSpPr/>
          <p:nvPr/>
        </p:nvGrpSpPr>
        <p:grpSpPr>
          <a:xfrm>
            <a:off x="10299251" y="5162158"/>
            <a:ext cx="656251" cy="761555"/>
            <a:chOff x="-1892703" y="1944681"/>
            <a:chExt cx="3284538" cy="3811588"/>
          </a:xfrm>
        </p:grpSpPr>
        <p:sp>
          <p:nvSpPr>
            <p:cNvPr id="662" name="Google Shape;662;p9"/>
            <p:cNvSpPr/>
            <p:nvPr/>
          </p:nvSpPr>
          <p:spPr>
            <a:xfrm>
              <a:off x="-1892703" y="1944681"/>
              <a:ext cx="3284538" cy="3811588"/>
            </a:xfrm>
            <a:custGeom>
              <a:avLst/>
              <a:gdLst/>
              <a:ahLst/>
              <a:cxnLst/>
              <a:rect l="l" t="t" r="r" b="b"/>
              <a:pathLst>
                <a:path w="1764" h="2048" extrusionOk="0">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63" name="Google Shape;663;p9"/>
            <p:cNvSpPr/>
            <p:nvPr/>
          </p:nvSpPr>
          <p:spPr>
            <a:xfrm>
              <a:off x="-795744" y="2462202"/>
              <a:ext cx="1090612" cy="1039809"/>
            </a:xfrm>
            <a:custGeom>
              <a:avLst/>
              <a:gdLst/>
              <a:ahLst/>
              <a:cxnLst/>
              <a:rect l="l" t="t" r="r" b="b"/>
              <a:pathLst>
                <a:path w="586" h="559" extrusionOk="0">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64" name="Google Shape;664;p9"/>
          <p:cNvCxnSpPr/>
          <p:nvPr/>
        </p:nvCxnSpPr>
        <p:spPr>
          <a:xfrm>
            <a:off x="8029776" y="5729784"/>
            <a:ext cx="0" cy="705600"/>
          </a:xfrm>
          <a:prstGeom prst="straightConnector1">
            <a:avLst/>
          </a:prstGeom>
          <a:noFill/>
          <a:ln w="19050" cap="flat" cmpd="sng">
            <a:solidFill>
              <a:srgbClr val="43CDD9"/>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665" name="Google Shape;665;p9"/>
          <p:cNvSpPr/>
          <p:nvPr/>
        </p:nvSpPr>
        <p:spPr>
          <a:xfrm>
            <a:off x="7714576" y="5307646"/>
            <a:ext cx="630300" cy="630300"/>
          </a:xfrm>
          <a:prstGeom prst="ellipse">
            <a:avLst/>
          </a:prstGeom>
          <a:solidFill>
            <a:srgbClr val="43CDD9"/>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66" name="Google Shape;666;p9" descr="This is an icon of a calendar. "/>
          <p:cNvGrpSpPr/>
          <p:nvPr/>
        </p:nvGrpSpPr>
        <p:grpSpPr>
          <a:xfrm>
            <a:off x="7899208" y="5492243"/>
            <a:ext cx="261256" cy="261257"/>
            <a:chOff x="8208963" y="3762375"/>
            <a:chExt cx="306387" cy="306388"/>
          </a:xfrm>
        </p:grpSpPr>
        <p:sp>
          <p:nvSpPr>
            <p:cNvPr id="667" name="Google Shape;667;p9"/>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68" name="Google Shape;668;p9"/>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69" name="Google Shape;669;p9"/>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0" name="Google Shape;670;p9"/>
            <p:cNvSpPr/>
            <p:nvPr/>
          </p:nvSpPr>
          <p:spPr>
            <a:xfrm>
              <a:off x="8208963" y="3762375"/>
              <a:ext cx="306387" cy="306388"/>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71" name="Google Shape;671;p9"/>
          <p:cNvCxnSpPr/>
          <p:nvPr/>
        </p:nvCxnSpPr>
        <p:spPr>
          <a:xfrm>
            <a:off x="1568345" y="4813415"/>
            <a:ext cx="0" cy="705600"/>
          </a:xfrm>
          <a:prstGeom prst="straightConnector1">
            <a:avLst/>
          </a:prstGeom>
          <a:noFill/>
          <a:ln w="19050" cap="flat" cmpd="sng">
            <a:solidFill>
              <a:srgbClr val="30353F"/>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672" name="Google Shape;672;p9"/>
          <p:cNvSpPr/>
          <p:nvPr/>
        </p:nvSpPr>
        <p:spPr>
          <a:xfrm>
            <a:off x="1253145" y="5260079"/>
            <a:ext cx="630300" cy="630300"/>
          </a:xfrm>
          <a:prstGeom prst="ellipse">
            <a:avLst/>
          </a:prstGeom>
          <a:solidFill>
            <a:srgbClr val="30353F"/>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73" name="Google Shape;673;p9" descr="This is an icon of a clock."/>
          <p:cNvGrpSpPr/>
          <p:nvPr/>
        </p:nvGrpSpPr>
        <p:grpSpPr>
          <a:xfrm>
            <a:off x="1413458" y="5420279"/>
            <a:ext cx="309626" cy="309626"/>
            <a:chOff x="1389063" y="3748088"/>
            <a:chExt cx="336550" cy="336550"/>
          </a:xfrm>
        </p:grpSpPr>
        <p:sp>
          <p:nvSpPr>
            <p:cNvPr id="674" name="Google Shape;674;p9"/>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75" name="Google Shape;675;p9"/>
            <p:cNvSpPr/>
            <p:nvPr/>
          </p:nvSpPr>
          <p:spPr>
            <a:xfrm>
              <a:off x="1389063" y="3748088"/>
              <a:ext cx="336550" cy="336550"/>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76" name="Google Shape;676;p9"/>
          <p:cNvCxnSpPr/>
          <p:nvPr/>
        </p:nvCxnSpPr>
        <p:spPr>
          <a:xfrm>
            <a:off x="3722155" y="5729784"/>
            <a:ext cx="0" cy="705600"/>
          </a:xfrm>
          <a:prstGeom prst="straightConnector1">
            <a:avLst/>
          </a:prstGeom>
          <a:noFill/>
          <a:ln w="19050" cap="flat" cmpd="sng">
            <a:solidFill>
              <a:srgbClr val="66718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677" name="Google Shape;677;p9"/>
          <p:cNvSpPr/>
          <p:nvPr/>
        </p:nvSpPr>
        <p:spPr>
          <a:xfrm>
            <a:off x="3406955" y="5307646"/>
            <a:ext cx="630300" cy="630300"/>
          </a:xfrm>
          <a:prstGeom prst="ellipse">
            <a:avLst/>
          </a:prstGeom>
          <a:solidFill>
            <a:srgbClr val="667181"/>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78" name="Google Shape;678;p9" descr="This is an icon of three human beings and a clock."/>
          <p:cNvGrpSpPr/>
          <p:nvPr/>
        </p:nvGrpSpPr>
        <p:grpSpPr>
          <a:xfrm>
            <a:off x="3542819" y="5443512"/>
            <a:ext cx="358721" cy="358720"/>
            <a:chOff x="3613150" y="3706813"/>
            <a:chExt cx="420688" cy="420687"/>
          </a:xfrm>
        </p:grpSpPr>
        <p:sp>
          <p:nvSpPr>
            <p:cNvPr id="679" name="Google Shape;679;p9"/>
            <p:cNvSpPr/>
            <p:nvPr/>
          </p:nvSpPr>
          <p:spPr>
            <a:xfrm>
              <a:off x="3613150" y="3930650"/>
              <a:ext cx="420688"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80" name="Google Shape;680;p9"/>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81" name="Google Shape;681;p9"/>
            <p:cNvSpPr/>
            <p:nvPr/>
          </p:nvSpPr>
          <p:spPr>
            <a:xfrm>
              <a:off x="3736975" y="3706813"/>
              <a:ext cx="198438" cy="198437"/>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82" name="Google Shape;682;p9"/>
          <p:cNvCxnSpPr/>
          <p:nvPr/>
        </p:nvCxnSpPr>
        <p:spPr>
          <a:xfrm>
            <a:off x="5875965" y="4813415"/>
            <a:ext cx="0" cy="705600"/>
          </a:xfrm>
          <a:prstGeom prst="straightConnector1">
            <a:avLst/>
          </a:prstGeom>
          <a:noFill/>
          <a:ln w="19050" cap="flat" cmpd="sng">
            <a:solidFill>
              <a:srgbClr val="98A3AD"/>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683" name="Google Shape;683;p9"/>
          <p:cNvSpPr/>
          <p:nvPr/>
        </p:nvSpPr>
        <p:spPr>
          <a:xfrm>
            <a:off x="5560765" y="5307646"/>
            <a:ext cx="630300" cy="630300"/>
          </a:xfrm>
          <a:prstGeom prst="ellipse">
            <a:avLst/>
          </a:prstGeom>
          <a:solidFill>
            <a:srgbClr val="98A3AD"/>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684" name="Google Shape;684;p9" descr="This is an icon of a human being. "/>
          <p:cNvPicPr preferRelativeResize="0"/>
          <p:nvPr/>
        </p:nvPicPr>
        <p:blipFill rotWithShape="1">
          <a:blip r:embed="rId3">
            <a:alphaModFix/>
          </a:blip>
          <a:srcRect/>
          <a:stretch/>
        </p:blipFill>
        <p:spPr>
          <a:xfrm>
            <a:off x="5736588" y="5464220"/>
            <a:ext cx="278755" cy="317251"/>
          </a:xfrm>
          <a:prstGeom prst="rect">
            <a:avLst/>
          </a:prstGeom>
          <a:noFill/>
          <a:ln>
            <a:noFill/>
          </a:ln>
          <a:effectLst>
            <a:outerShdw blurRad="57150" dist="19050" dir="5400000" algn="bl" rotWithShape="0">
              <a:srgbClr val="000000">
                <a:alpha val="10000"/>
              </a:srgbClr>
            </a:outerShdw>
            <a:reflection endPos="30000" dist="38100" dir="5400000" fadeDir="5400012" sy="-100000" algn="bl" rotWithShape="0"/>
          </a:effectLst>
        </p:spPr>
      </p:pic>
      <p:sp>
        <p:nvSpPr>
          <p:cNvPr id="685" name="Google Shape;685;p9"/>
          <p:cNvSpPr txBox="1"/>
          <p:nvPr/>
        </p:nvSpPr>
        <p:spPr>
          <a:xfrm>
            <a:off x="11907454" y="6481180"/>
            <a:ext cx="29046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9</a:t>
            </a:r>
            <a:endParaRPr/>
          </a:p>
        </p:txBody>
      </p:sp>
      <p:sp>
        <p:nvSpPr>
          <p:cNvPr id="686" name="Google Shape;686;p9"/>
          <p:cNvSpPr txBox="1"/>
          <p:nvPr/>
        </p:nvSpPr>
        <p:spPr>
          <a:xfrm>
            <a:off x="4134728" y="165381"/>
            <a:ext cx="39225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CONCLUSION</a:t>
            </a:r>
            <a:endParaRPr/>
          </a:p>
        </p:txBody>
      </p:sp>
      <p:sp>
        <p:nvSpPr>
          <p:cNvPr id="687" name="Google Shape;687;p9"/>
          <p:cNvSpPr txBox="1"/>
          <p:nvPr/>
        </p:nvSpPr>
        <p:spPr>
          <a:xfrm>
            <a:off x="1386138" y="461612"/>
            <a:ext cx="8700900" cy="3281637"/>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endParaRPr sz="2800" dirty="0">
              <a:latin typeface="Quattrocento Sans"/>
              <a:ea typeface="Quattrocento Sans"/>
              <a:cs typeface="Quattrocento Sans"/>
              <a:sym typeface="Quattrocento Sans"/>
            </a:endParaRPr>
          </a:p>
          <a:p>
            <a:pPr marL="457200" lvl="0" indent="-355600" algn="just" rtl="0">
              <a:lnSpc>
                <a:spcPct val="115000"/>
              </a:lnSpc>
              <a:spcBef>
                <a:spcPts val="0"/>
              </a:spcBef>
              <a:spcAft>
                <a:spcPts val="0"/>
              </a:spcAft>
              <a:buClr>
                <a:schemeClr val="dk1"/>
              </a:buClr>
              <a:buSzPts val="2000"/>
              <a:buFont typeface="Quattrocento Sans"/>
              <a:buChar char="➢"/>
            </a:pPr>
            <a:r>
              <a:rPr lang="en-US" sz="2100" dirty="0">
                <a:solidFill>
                  <a:schemeClr val="dk1"/>
                </a:solidFill>
                <a:latin typeface="Calibri"/>
                <a:ea typeface="Calibri"/>
                <a:cs typeface="Calibri"/>
                <a:sym typeface="Calibri"/>
              </a:rPr>
              <a:t>The goal was to build a model that will be able to predict the probability of order cancellation based on the booking details. I built three different models, employing logistic regression, decision tree classifier and random forest algorithms. </a:t>
            </a:r>
            <a:endParaRPr sz="2100" dirty="0">
              <a:solidFill>
                <a:schemeClr val="dk1"/>
              </a:solidFill>
              <a:latin typeface="Calibri"/>
              <a:ea typeface="Calibri"/>
              <a:cs typeface="Calibri"/>
              <a:sym typeface="Calibri"/>
            </a:endParaRPr>
          </a:p>
          <a:p>
            <a:pPr marL="457200" lvl="0" indent="-355600" algn="just" rtl="0">
              <a:lnSpc>
                <a:spcPct val="115000"/>
              </a:lnSpc>
              <a:spcBef>
                <a:spcPts val="0"/>
              </a:spcBef>
              <a:spcAft>
                <a:spcPts val="0"/>
              </a:spcAft>
              <a:buClr>
                <a:schemeClr val="dk1"/>
              </a:buClr>
              <a:buSzPts val="2000"/>
              <a:buFont typeface="Quattrocento Sans"/>
              <a:buChar char="➢"/>
            </a:pPr>
            <a:r>
              <a:rPr lang="en-US" sz="2100" dirty="0">
                <a:solidFill>
                  <a:schemeClr val="dk1"/>
                </a:solidFill>
                <a:latin typeface="Calibri"/>
                <a:ea typeface="Calibri"/>
                <a:cs typeface="Calibri"/>
                <a:sym typeface="Calibri"/>
              </a:rPr>
              <a:t>It is concluded that the Random forest classification model performs the best for this type of task. It has highest accuracy score and ROC/AUC score (</a:t>
            </a:r>
            <a:r>
              <a:rPr lang="en-US" sz="2100" dirty="0">
                <a:solidFill>
                  <a:schemeClr val="dk1"/>
                </a:solidFill>
                <a:highlight>
                  <a:srgbClr val="FFFFFF"/>
                </a:highlight>
                <a:latin typeface="Calibri"/>
                <a:ea typeface="Calibri"/>
                <a:cs typeface="Calibri"/>
                <a:sym typeface="Calibri"/>
              </a:rPr>
              <a:t>capability of model to distinguish between the classes)</a:t>
            </a:r>
            <a:endParaRPr sz="2100" dirty="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gead86e213a_3_13"/>
          <p:cNvSpPr/>
          <p:nvPr/>
        </p:nvSpPr>
        <p:spPr>
          <a:xfrm>
            <a:off x="9443776" y="4359146"/>
            <a:ext cx="2367300" cy="2367300"/>
          </a:xfrm>
          <a:prstGeom prst="ellipse">
            <a:avLst/>
          </a:prstGeom>
          <a:solidFill>
            <a:srgbClr val="667181">
              <a:alpha val="29800"/>
            </a:srgbClr>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3" name="Google Shape;693;gead86e213a_3_13"/>
          <p:cNvSpPr/>
          <p:nvPr/>
        </p:nvSpPr>
        <p:spPr>
          <a:xfrm>
            <a:off x="0" y="5573890"/>
            <a:ext cx="11025300" cy="50700"/>
          </a:xfrm>
          <a:prstGeom prst="rect">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694" name="Google Shape;694;gead86e213a_3_13"/>
          <p:cNvSpPr/>
          <p:nvPr/>
        </p:nvSpPr>
        <p:spPr>
          <a:xfrm>
            <a:off x="9829561" y="4744930"/>
            <a:ext cx="1595700" cy="1595700"/>
          </a:xfrm>
          <a:prstGeom prst="ellipse">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695" name="Google Shape;695;gead86e213a_3_13" descr="This is an icon of a trophy."/>
          <p:cNvGrpSpPr/>
          <p:nvPr/>
        </p:nvGrpSpPr>
        <p:grpSpPr>
          <a:xfrm>
            <a:off x="10299251" y="5162158"/>
            <a:ext cx="656251" cy="761556"/>
            <a:chOff x="-1892703" y="1944681"/>
            <a:chExt cx="3284537" cy="3811589"/>
          </a:xfrm>
        </p:grpSpPr>
        <p:sp>
          <p:nvSpPr>
            <p:cNvPr id="696" name="Google Shape;696;gead86e213a_3_13"/>
            <p:cNvSpPr/>
            <p:nvPr/>
          </p:nvSpPr>
          <p:spPr>
            <a:xfrm>
              <a:off x="-1892703" y="1944681"/>
              <a:ext cx="3284537" cy="3811589"/>
            </a:xfrm>
            <a:custGeom>
              <a:avLst/>
              <a:gdLst/>
              <a:ahLst/>
              <a:cxnLst/>
              <a:rect l="l" t="t" r="r" b="b"/>
              <a:pathLst>
                <a:path w="1764" h="2048" extrusionOk="0">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697" name="Google Shape;697;gead86e213a_3_13"/>
            <p:cNvSpPr/>
            <p:nvPr/>
          </p:nvSpPr>
          <p:spPr>
            <a:xfrm>
              <a:off x="-795744" y="2462202"/>
              <a:ext cx="1090612" cy="1039808"/>
            </a:xfrm>
            <a:custGeom>
              <a:avLst/>
              <a:gdLst/>
              <a:ahLst/>
              <a:cxnLst/>
              <a:rect l="l" t="t" r="r" b="b"/>
              <a:pathLst>
                <a:path w="586" h="559" extrusionOk="0">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698" name="Google Shape;698;gead86e213a_3_13"/>
          <p:cNvCxnSpPr/>
          <p:nvPr/>
        </p:nvCxnSpPr>
        <p:spPr>
          <a:xfrm>
            <a:off x="8029776" y="5729784"/>
            <a:ext cx="0" cy="705600"/>
          </a:xfrm>
          <a:prstGeom prst="straightConnector1">
            <a:avLst/>
          </a:prstGeom>
          <a:noFill/>
          <a:ln w="19050" cap="flat" cmpd="sng">
            <a:solidFill>
              <a:srgbClr val="43CDD9"/>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699" name="Google Shape;699;gead86e213a_3_13"/>
          <p:cNvSpPr/>
          <p:nvPr/>
        </p:nvSpPr>
        <p:spPr>
          <a:xfrm>
            <a:off x="7714576" y="5307646"/>
            <a:ext cx="630300" cy="630300"/>
          </a:xfrm>
          <a:prstGeom prst="ellipse">
            <a:avLst/>
          </a:prstGeom>
          <a:solidFill>
            <a:srgbClr val="43CDD9"/>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00" name="Google Shape;700;gead86e213a_3_13" descr="This is an icon of a calendar. "/>
          <p:cNvGrpSpPr/>
          <p:nvPr/>
        </p:nvGrpSpPr>
        <p:grpSpPr>
          <a:xfrm>
            <a:off x="7899208" y="5492243"/>
            <a:ext cx="261255" cy="261255"/>
            <a:chOff x="8208963" y="3762375"/>
            <a:chExt cx="306386" cy="306386"/>
          </a:xfrm>
        </p:grpSpPr>
        <p:sp>
          <p:nvSpPr>
            <p:cNvPr id="701" name="Google Shape;701;gead86e213a_3_13"/>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02" name="Google Shape;702;gead86e213a_3_13"/>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03" name="Google Shape;703;gead86e213a_3_13"/>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04" name="Google Shape;704;gead86e213a_3_13"/>
            <p:cNvSpPr/>
            <p:nvPr/>
          </p:nvSpPr>
          <p:spPr>
            <a:xfrm>
              <a:off x="8208963" y="3762375"/>
              <a:ext cx="306386" cy="306386"/>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05" name="Google Shape;705;gead86e213a_3_13"/>
          <p:cNvCxnSpPr/>
          <p:nvPr/>
        </p:nvCxnSpPr>
        <p:spPr>
          <a:xfrm>
            <a:off x="1568345" y="4813415"/>
            <a:ext cx="0" cy="705600"/>
          </a:xfrm>
          <a:prstGeom prst="straightConnector1">
            <a:avLst/>
          </a:prstGeom>
          <a:noFill/>
          <a:ln w="19050" cap="flat" cmpd="sng">
            <a:solidFill>
              <a:srgbClr val="30353F"/>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06" name="Google Shape;706;gead86e213a_3_13"/>
          <p:cNvSpPr/>
          <p:nvPr/>
        </p:nvSpPr>
        <p:spPr>
          <a:xfrm>
            <a:off x="1253145" y="5260079"/>
            <a:ext cx="630300" cy="630300"/>
          </a:xfrm>
          <a:prstGeom prst="ellipse">
            <a:avLst/>
          </a:prstGeom>
          <a:solidFill>
            <a:srgbClr val="30353F"/>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07" name="Google Shape;707;gead86e213a_3_13" descr="This is an icon of a clock."/>
          <p:cNvGrpSpPr/>
          <p:nvPr/>
        </p:nvGrpSpPr>
        <p:grpSpPr>
          <a:xfrm>
            <a:off x="1413458" y="5420279"/>
            <a:ext cx="309624" cy="309624"/>
            <a:chOff x="1389063" y="3748088"/>
            <a:chExt cx="336548" cy="336548"/>
          </a:xfrm>
        </p:grpSpPr>
        <p:sp>
          <p:nvSpPr>
            <p:cNvPr id="708" name="Google Shape;708;gead86e213a_3_13"/>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09" name="Google Shape;709;gead86e213a_3_13"/>
            <p:cNvSpPr/>
            <p:nvPr/>
          </p:nvSpPr>
          <p:spPr>
            <a:xfrm>
              <a:off x="1389063" y="3748088"/>
              <a:ext cx="336548" cy="336548"/>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10" name="Google Shape;710;gead86e213a_3_13"/>
          <p:cNvCxnSpPr/>
          <p:nvPr/>
        </p:nvCxnSpPr>
        <p:spPr>
          <a:xfrm>
            <a:off x="3722155" y="5729784"/>
            <a:ext cx="0" cy="705600"/>
          </a:xfrm>
          <a:prstGeom prst="straightConnector1">
            <a:avLst/>
          </a:prstGeom>
          <a:noFill/>
          <a:ln w="19050" cap="flat" cmpd="sng">
            <a:solidFill>
              <a:srgbClr val="66718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11" name="Google Shape;711;gead86e213a_3_13"/>
          <p:cNvSpPr/>
          <p:nvPr/>
        </p:nvSpPr>
        <p:spPr>
          <a:xfrm>
            <a:off x="3406955" y="5307646"/>
            <a:ext cx="630300" cy="630300"/>
          </a:xfrm>
          <a:prstGeom prst="ellipse">
            <a:avLst/>
          </a:prstGeom>
          <a:solidFill>
            <a:srgbClr val="667181"/>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12" name="Google Shape;712;gead86e213a_3_13" descr="This is an icon of three human beings and a clock."/>
          <p:cNvGrpSpPr/>
          <p:nvPr/>
        </p:nvGrpSpPr>
        <p:grpSpPr>
          <a:xfrm>
            <a:off x="3542819" y="5443512"/>
            <a:ext cx="358722" cy="358720"/>
            <a:chOff x="3613150" y="3706813"/>
            <a:chExt cx="420690" cy="420688"/>
          </a:xfrm>
        </p:grpSpPr>
        <p:sp>
          <p:nvSpPr>
            <p:cNvPr id="713" name="Google Shape;713;gead86e213a_3_13"/>
            <p:cNvSpPr/>
            <p:nvPr/>
          </p:nvSpPr>
          <p:spPr>
            <a:xfrm>
              <a:off x="3613150" y="3930650"/>
              <a:ext cx="420690"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14" name="Google Shape;714;gead86e213a_3_13"/>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15" name="Google Shape;715;gead86e213a_3_13"/>
            <p:cNvSpPr/>
            <p:nvPr/>
          </p:nvSpPr>
          <p:spPr>
            <a:xfrm>
              <a:off x="3736975" y="3706813"/>
              <a:ext cx="198437" cy="198438"/>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16" name="Google Shape;716;gead86e213a_3_13"/>
          <p:cNvCxnSpPr/>
          <p:nvPr/>
        </p:nvCxnSpPr>
        <p:spPr>
          <a:xfrm>
            <a:off x="5875965" y="4813415"/>
            <a:ext cx="0" cy="705600"/>
          </a:xfrm>
          <a:prstGeom prst="straightConnector1">
            <a:avLst/>
          </a:prstGeom>
          <a:noFill/>
          <a:ln w="19050" cap="flat" cmpd="sng">
            <a:solidFill>
              <a:srgbClr val="98A3AD"/>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17" name="Google Shape;717;gead86e213a_3_13"/>
          <p:cNvSpPr/>
          <p:nvPr/>
        </p:nvSpPr>
        <p:spPr>
          <a:xfrm>
            <a:off x="5560765" y="5307646"/>
            <a:ext cx="630300" cy="630300"/>
          </a:xfrm>
          <a:prstGeom prst="ellipse">
            <a:avLst/>
          </a:prstGeom>
          <a:solidFill>
            <a:srgbClr val="98A3AD"/>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718" name="Google Shape;718;gead86e213a_3_13" descr="This is an icon of a human being. "/>
          <p:cNvPicPr preferRelativeResize="0"/>
          <p:nvPr/>
        </p:nvPicPr>
        <p:blipFill rotWithShape="1">
          <a:blip r:embed="rId3">
            <a:alphaModFix/>
          </a:blip>
          <a:srcRect/>
          <a:stretch/>
        </p:blipFill>
        <p:spPr>
          <a:xfrm>
            <a:off x="5736588" y="5464220"/>
            <a:ext cx="278755" cy="317251"/>
          </a:xfrm>
          <a:prstGeom prst="rect">
            <a:avLst/>
          </a:prstGeom>
          <a:noFill/>
          <a:ln>
            <a:noFill/>
          </a:ln>
          <a:effectLst>
            <a:outerShdw blurRad="57150" dist="19050" dir="5400000" algn="bl" rotWithShape="0">
              <a:srgbClr val="000000">
                <a:alpha val="10000"/>
              </a:srgbClr>
            </a:outerShdw>
            <a:reflection endPos="30000" dist="38100" dir="5400000" fadeDir="5400012" sy="-100000" algn="bl" rotWithShape="0"/>
          </a:effectLst>
        </p:spPr>
      </p:pic>
      <p:sp>
        <p:nvSpPr>
          <p:cNvPr id="719" name="Google Shape;719;gead86e213a_3_13"/>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9</a:t>
            </a:r>
            <a:endParaRPr/>
          </a:p>
        </p:txBody>
      </p:sp>
      <p:sp>
        <p:nvSpPr>
          <p:cNvPr id="720" name="Google Shape;720;gead86e213a_3_13"/>
          <p:cNvSpPr txBox="1"/>
          <p:nvPr/>
        </p:nvSpPr>
        <p:spPr>
          <a:xfrm>
            <a:off x="4134728" y="165381"/>
            <a:ext cx="39225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CONCLUSION</a:t>
            </a:r>
            <a:endParaRPr/>
          </a:p>
        </p:txBody>
      </p:sp>
      <p:sp>
        <p:nvSpPr>
          <p:cNvPr id="721" name="Google Shape;721;gead86e213a_3_13"/>
          <p:cNvSpPr txBox="1"/>
          <p:nvPr/>
        </p:nvSpPr>
        <p:spPr>
          <a:xfrm>
            <a:off x="1128650" y="678725"/>
            <a:ext cx="8700900" cy="4431952"/>
          </a:xfrm>
          <a:prstGeom prst="rect">
            <a:avLst/>
          </a:prstGeom>
          <a:noFill/>
          <a:ln>
            <a:noFill/>
          </a:ln>
        </p:spPr>
        <p:txBody>
          <a:bodyPr spcFirstLastPara="1" wrap="square" lIns="91425" tIns="91425" rIns="91425" bIns="91425" anchor="t" anchorCtr="0">
            <a:spAutoFit/>
          </a:bodyPr>
          <a:lstStyle/>
          <a:p>
            <a:pPr marL="457200" lvl="0" indent="-349250" algn="just" rtl="0">
              <a:lnSpc>
                <a:spcPct val="115000"/>
              </a:lnSpc>
              <a:spcBef>
                <a:spcPts val="0"/>
              </a:spcBef>
              <a:spcAft>
                <a:spcPts val="0"/>
              </a:spcAft>
              <a:buClr>
                <a:schemeClr val="dk1"/>
              </a:buClr>
              <a:buSzPts val="1900"/>
              <a:buFont typeface="Quattrocento Sans"/>
              <a:buChar char="➢"/>
            </a:pPr>
            <a:r>
              <a:rPr lang="en-US" sz="2000" dirty="0">
                <a:solidFill>
                  <a:schemeClr val="dk1"/>
                </a:solidFill>
                <a:latin typeface="Calibri"/>
                <a:ea typeface="Calibri"/>
                <a:cs typeface="Calibri"/>
                <a:sym typeface="Calibri"/>
              </a:rPr>
              <a:t>By performing EDA it is found that there is a high chance of cancellation when the customer had previous cancellations; additionally, being a repeated guest is a factor promoting a higher probability of ordering. As the dataset contained relatively few observations containing these features, additional data on these cases--repeated guests and cancellation history--would enhance the accuracy of the model.</a:t>
            </a:r>
            <a:endParaRPr sz="2000" dirty="0">
              <a:solidFill>
                <a:schemeClr val="dk1"/>
              </a:solidFill>
              <a:latin typeface="Calibri"/>
              <a:ea typeface="Calibri"/>
              <a:cs typeface="Calibri"/>
              <a:sym typeface="Calibri"/>
            </a:endParaRPr>
          </a:p>
          <a:p>
            <a:pPr marL="457200" lvl="0" indent="-349250" algn="just" rtl="0">
              <a:lnSpc>
                <a:spcPct val="115000"/>
              </a:lnSpc>
              <a:spcBef>
                <a:spcPts val="0"/>
              </a:spcBef>
              <a:spcAft>
                <a:spcPts val="0"/>
              </a:spcAft>
              <a:buClr>
                <a:schemeClr val="dk1"/>
              </a:buClr>
              <a:buSzPts val="1900"/>
              <a:buFont typeface="Quattrocento Sans"/>
              <a:buChar char="➢"/>
            </a:pPr>
            <a:r>
              <a:rPr lang="en-US" sz="2000" dirty="0">
                <a:solidFill>
                  <a:schemeClr val="dk1"/>
                </a:solidFill>
                <a:latin typeface="Calibri"/>
                <a:ea typeface="Calibri"/>
                <a:cs typeface="Calibri"/>
                <a:sym typeface="Calibri"/>
              </a:rPr>
              <a:t>Directions for future analysis: I think we can improve the research by adding more features to the data. For example, we could require data on hotel quality, availability of different meal preferences, stay prices, pool availability, hotel type, resort availability, attractions etc. This data can add significantly to the model precision and therefore increase the marketing value of the product. </a:t>
            </a:r>
            <a:endParaRPr sz="3600" dirty="0">
              <a:latin typeface="Quattrocento Sans"/>
              <a:ea typeface="Quattrocento Sans"/>
              <a:cs typeface="Quattrocento Sans"/>
              <a:sym typeface="Quattrocento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ead86e213a_3_46"/>
          <p:cNvSpPr/>
          <p:nvPr/>
        </p:nvSpPr>
        <p:spPr>
          <a:xfrm>
            <a:off x="9443776" y="4359146"/>
            <a:ext cx="2367300" cy="2367300"/>
          </a:xfrm>
          <a:prstGeom prst="ellipse">
            <a:avLst/>
          </a:prstGeom>
          <a:solidFill>
            <a:srgbClr val="667181">
              <a:alpha val="29800"/>
            </a:srgbClr>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27" name="Google Shape;727;gead86e213a_3_46"/>
          <p:cNvSpPr/>
          <p:nvPr/>
        </p:nvSpPr>
        <p:spPr>
          <a:xfrm>
            <a:off x="0" y="5573890"/>
            <a:ext cx="11025300" cy="50700"/>
          </a:xfrm>
          <a:prstGeom prst="rect">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28" name="Google Shape;728;gead86e213a_3_46"/>
          <p:cNvSpPr/>
          <p:nvPr/>
        </p:nvSpPr>
        <p:spPr>
          <a:xfrm>
            <a:off x="9829561" y="4744930"/>
            <a:ext cx="1595700" cy="1595700"/>
          </a:xfrm>
          <a:prstGeom prst="ellipse">
            <a:avLst/>
          </a:prstGeom>
          <a:solidFill>
            <a:srgbClr val="30353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29" name="Google Shape;729;gead86e213a_3_46" descr="This is an icon of a trophy."/>
          <p:cNvGrpSpPr/>
          <p:nvPr/>
        </p:nvGrpSpPr>
        <p:grpSpPr>
          <a:xfrm>
            <a:off x="10299251" y="5162158"/>
            <a:ext cx="656251" cy="761556"/>
            <a:chOff x="-1892703" y="1944681"/>
            <a:chExt cx="3284537" cy="3811589"/>
          </a:xfrm>
        </p:grpSpPr>
        <p:sp>
          <p:nvSpPr>
            <p:cNvPr id="730" name="Google Shape;730;gead86e213a_3_46"/>
            <p:cNvSpPr/>
            <p:nvPr/>
          </p:nvSpPr>
          <p:spPr>
            <a:xfrm>
              <a:off x="-1892703" y="1944681"/>
              <a:ext cx="3284537" cy="3811589"/>
            </a:xfrm>
            <a:custGeom>
              <a:avLst/>
              <a:gdLst/>
              <a:ahLst/>
              <a:cxnLst/>
              <a:rect l="l" t="t" r="r" b="b"/>
              <a:pathLst>
                <a:path w="1764" h="2048" extrusionOk="0">
                  <a:moveTo>
                    <a:pt x="1724" y="197"/>
                  </a:moveTo>
                  <a:cubicBezTo>
                    <a:pt x="1696" y="164"/>
                    <a:pt x="1654" y="145"/>
                    <a:pt x="1611" y="145"/>
                  </a:cubicBezTo>
                  <a:cubicBezTo>
                    <a:pt x="1468" y="145"/>
                    <a:pt x="1468" y="145"/>
                    <a:pt x="1468" y="145"/>
                  </a:cubicBezTo>
                  <a:cubicBezTo>
                    <a:pt x="1468" y="100"/>
                    <a:pt x="1468" y="100"/>
                    <a:pt x="1468" y="100"/>
                  </a:cubicBezTo>
                  <a:cubicBezTo>
                    <a:pt x="1468" y="45"/>
                    <a:pt x="1423" y="0"/>
                    <a:pt x="1367" y="0"/>
                  </a:cubicBezTo>
                  <a:cubicBezTo>
                    <a:pt x="397" y="0"/>
                    <a:pt x="397" y="0"/>
                    <a:pt x="397" y="0"/>
                  </a:cubicBezTo>
                  <a:cubicBezTo>
                    <a:pt x="341" y="0"/>
                    <a:pt x="296" y="45"/>
                    <a:pt x="296" y="100"/>
                  </a:cubicBezTo>
                  <a:cubicBezTo>
                    <a:pt x="296" y="145"/>
                    <a:pt x="296" y="145"/>
                    <a:pt x="296" y="145"/>
                  </a:cubicBezTo>
                  <a:cubicBezTo>
                    <a:pt x="153" y="145"/>
                    <a:pt x="153" y="145"/>
                    <a:pt x="153" y="145"/>
                  </a:cubicBezTo>
                  <a:cubicBezTo>
                    <a:pt x="110" y="145"/>
                    <a:pt x="68" y="164"/>
                    <a:pt x="40" y="197"/>
                  </a:cubicBezTo>
                  <a:cubicBezTo>
                    <a:pt x="12" y="230"/>
                    <a:pt x="0" y="274"/>
                    <a:pt x="7" y="316"/>
                  </a:cubicBezTo>
                  <a:cubicBezTo>
                    <a:pt x="45" y="547"/>
                    <a:pt x="190" y="751"/>
                    <a:pt x="397" y="863"/>
                  </a:cubicBezTo>
                  <a:cubicBezTo>
                    <a:pt x="416" y="909"/>
                    <a:pt x="437" y="952"/>
                    <a:pt x="461" y="992"/>
                  </a:cubicBezTo>
                  <a:cubicBezTo>
                    <a:pt x="537" y="1120"/>
                    <a:pt x="631" y="1208"/>
                    <a:pt x="735" y="1251"/>
                  </a:cubicBezTo>
                  <a:cubicBezTo>
                    <a:pt x="746" y="1357"/>
                    <a:pt x="675" y="1458"/>
                    <a:pt x="568" y="1482"/>
                  </a:cubicBezTo>
                  <a:cubicBezTo>
                    <a:pt x="568" y="1483"/>
                    <a:pt x="568" y="1483"/>
                    <a:pt x="567" y="1483"/>
                  </a:cubicBezTo>
                  <a:cubicBezTo>
                    <a:pt x="547" y="1488"/>
                    <a:pt x="531" y="1506"/>
                    <a:pt x="531" y="1529"/>
                  </a:cubicBezTo>
                  <a:cubicBezTo>
                    <a:pt x="531" y="1746"/>
                    <a:pt x="531" y="1746"/>
                    <a:pt x="531" y="1746"/>
                  </a:cubicBezTo>
                  <a:cubicBezTo>
                    <a:pt x="443" y="1746"/>
                    <a:pt x="443" y="1746"/>
                    <a:pt x="443" y="1746"/>
                  </a:cubicBezTo>
                  <a:cubicBezTo>
                    <a:pt x="365" y="1746"/>
                    <a:pt x="301" y="1810"/>
                    <a:pt x="301" y="1888"/>
                  </a:cubicBezTo>
                  <a:cubicBezTo>
                    <a:pt x="301" y="2001"/>
                    <a:pt x="301" y="2001"/>
                    <a:pt x="301" y="2001"/>
                  </a:cubicBezTo>
                  <a:cubicBezTo>
                    <a:pt x="301" y="2027"/>
                    <a:pt x="322" y="2048"/>
                    <a:pt x="348" y="2048"/>
                  </a:cubicBezTo>
                  <a:cubicBezTo>
                    <a:pt x="1420" y="2048"/>
                    <a:pt x="1420" y="2048"/>
                    <a:pt x="1420" y="2048"/>
                  </a:cubicBezTo>
                  <a:cubicBezTo>
                    <a:pt x="1446" y="2048"/>
                    <a:pt x="1468" y="2027"/>
                    <a:pt x="1468" y="2001"/>
                  </a:cubicBezTo>
                  <a:cubicBezTo>
                    <a:pt x="1468" y="1888"/>
                    <a:pt x="1468" y="1888"/>
                    <a:pt x="1468" y="1888"/>
                  </a:cubicBezTo>
                  <a:cubicBezTo>
                    <a:pt x="1468" y="1810"/>
                    <a:pt x="1404" y="1746"/>
                    <a:pt x="1325" y="1746"/>
                  </a:cubicBezTo>
                  <a:cubicBezTo>
                    <a:pt x="1237" y="1746"/>
                    <a:pt x="1237" y="1746"/>
                    <a:pt x="1237" y="1746"/>
                  </a:cubicBezTo>
                  <a:cubicBezTo>
                    <a:pt x="1237" y="1529"/>
                    <a:pt x="1237" y="1529"/>
                    <a:pt x="1237" y="1529"/>
                  </a:cubicBezTo>
                  <a:cubicBezTo>
                    <a:pt x="1237" y="1506"/>
                    <a:pt x="1222" y="1488"/>
                    <a:pt x="1201" y="1483"/>
                  </a:cubicBezTo>
                  <a:cubicBezTo>
                    <a:pt x="1201" y="1483"/>
                    <a:pt x="1201" y="1483"/>
                    <a:pt x="1200" y="1482"/>
                  </a:cubicBezTo>
                  <a:cubicBezTo>
                    <a:pt x="1093" y="1458"/>
                    <a:pt x="1022" y="1356"/>
                    <a:pt x="1033" y="1249"/>
                  </a:cubicBezTo>
                  <a:cubicBezTo>
                    <a:pt x="1136" y="1205"/>
                    <a:pt x="1228" y="1118"/>
                    <a:pt x="1303" y="992"/>
                  </a:cubicBezTo>
                  <a:cubicBezTo>
                    <a:pt x="1327" y="952"/>
                    <a:pt x="1349" y="909"/>
                    <a:pt x="1367" y="863"/>
                  </a:cubicBezTo>
                  <a:cubicBezTo>
                    <a:pt x="1574" y="751"/>
                    <a:pt x="1719" y="547"/>
                    <a:pt x="1757" y="316"/>
                  </a:cubicBezTo>
                  <a:cubicBezTo>
                    <a:pt x="1764" y="274"/>
                    <a:pt x="1752" y="230"/>
                    <a:pt x="1724" y="197"/>
                  </a:cubicBezTo>
                  <a:close/>
                  <a:moveTo>
                    <a:pt x="101" y="301"/>
                  </a:moveTo>
                  <a:cubicBezTo>
                    <a:pt x="98" y="286"/>
                    <a:pt x="102" y="271"/>
                    <a:pt x="112" y="259"/>
                  </a:cubicBezTo>
                  <a:cubicBezTo>
                    <a:pt x="123" y="247"/>
                    <a:pt x="138" y="240"/>
                    <a:pt x="153" y="240"/>
                  </a:cubicBezTo>
                  <a:cubicBezTo>
                    <a:pt x="296" y="240"/>
                    <a:pt x="296" y="240"/>
                    <a:pt x="296" y="240"/>
                  </a:cubicBezTo>
                  <a:cubicBezTo>
                    <a:pt x="296" y="327"/>
                    <a:pt x="296" y="327"/>
                    <a:pt x="296" y="327"/>
                  </a:cubicBezTo>
                  <a:cubicBezTo>
                    <a:pt x="296" y="464"/>
                    <a:pt x="314" y="596"/>
                    <a:pt x="347" y="718"/>
                  </a:cubicBezTo>
                  <a:cubicBezTo>
                    <a:pt x="217" y="615"/>
                    <a:pt x="127" y="466"/>
                    <a:pt x="101" y="301"/>
                  </a:cubicBezTo>
                  <a:close/>
                  <a:moveTo>
                    <a:pt x="1325" y="1841"/>
                  </a:moveTo>
                  <a:cubicBezTo>
                    <a:pt x="1352" y="1841"/>
                    <a:pt x="1373" y="1862"/>
                    <a:pt x="1373" y="1888"/>
                  </a:cubicBezTo>
                  <a:cubicBezTo>
                    <a:pt x="1373" y="1953"/>
                    <a:pt x="1373" y="1953"/>
                    <a:pt x="1373" y="1953"/>
                  </a:cubicBezTo>
                  <a:cubicBezTo>
                    <a:pt x="396" y="1953"/>
                    <a:pt x="396" y="1953"/>
                    <a:pt x="396" y="1953"/>
                  </a:cubicBezTo>
                  <a:cubicBezTo>
                    <a:pt x="396" y="1888"/>
                    <a:pt x="396" y="1888"/>
                    <a:pt x="396" y="1888"/>
                  </a:cubicBezTo>
                  <a:cubicBezTo>
                    <a:pt x="396" y="1862"/>
                    <a:pt x="417" y="1841"/>
                    <a:pt x="443" y="1841"/>
                  </a:cubicBezTo>
                  <a:lnTo>
                    <a:pt x="1325" y="1841"/>
                  </a:lnTo>
                  <a:close/>
                  <a:moveTo>
                    <a:pt x="1143" y="1576"/>
                  </a:moveTo>
                  <a:cubicBezTo>
                    <a:pt x="1143" y="1746"/>
                    <a:pt x="1143" y="1746"/>
                    <a:pt x="1143" y="1746"/>
                  </a:cubicBezTo>
                  <a:cubicBezTo>
                    <a:pt x="626" y="1746"/>
                    <a:pt x="626" y="1746"/>
                    <a:pt x="626" y="1746"/>
                  </a:cubicBezTo>
                  <a:cubicBezTo>
                    <a:pt x="626" y="1576"/>
                    <a:pt x="626" y="1576"/>
                    <a:pt x="626" y="1576"/>
                  </a:cubicBezTo>
                  <a:lnTo>
                    <a:pt x="1143" y="1576"/>
                  </a:lnTo>
                  <a:close/>
                  <a:moveTo>
                    <a:pt x="750" y="1481"/>
                  </a:moveTo>
                  <a:cubicBezTo>
                    <a:pt x="762" y="1468"/>
                    <a:pt x="773" y="1454"/>
                    <a:pt x="782" y="1439"/>
                  </a:cubicBezTo>
                  <a:cubicBezTo>
                    <a:pt x="814" y="1390"/>
                    <a:pt x="830" y="1334"/>
                    <a:pt x="831" y="1277"/>
                  </a:cubicBezTo>
                  <a:cubicBezTo>
                    <a:pt x="848" y="1279"/>
                    <a:pt x="865" y="1280"/>
                    <a:pt x="882" y="1280"/>
                  </a:cubicBezTo>
                  <a:cubicBezTo>
                    <a:pt x="901" y="1280"/>
                    <a:pt x="919" y="1279"/>
                    <a:pt x="937" y="1276"/>
                  </a:cubicBezTo>
                  <a:cubicBezTo>
                    <a:pt x="939" y="1353"/>
                    <a:pt x="968" y="1426"/>
                    <a:pt x="1019" y="1481"/>
                  </a:cubicBezTo>
                  <a:cubicBezTo>
                    <a:pt x="750" y="1481"/>
                    <a:pt x="750" y="1481"/>
                    <a:pt x="750" y="1481"/>
                  </a:cubicBezTo>
                  <a:close/>
                  <a:moveTo>
                    <a:pt x="1373" y="327"/>
                  </a:moveTo>
                  <a:cubicBezTo>
                    <a:pt x="1373" y="561"/>
                    <a:pt x="1319" y="780"/>
                    <a:pt x="1222" y="943"/>
                  </a:cubicBezTo>
                  <a:cubicBezTo>
                    <a:pt x="1129" y="1100"/>
                    <a:pt x="1008" y="1186"/>
                    <a:pt x="882" y="1186"/>
                  </a:cubicBezTo>
                  <a:cubicBezTo>
                    <a:pt x="756" y="1186"/>
                    <a:pt x="635" y="1100"/>
                    <a:pt x="542" y="943"/>
                  </a:cubicBezTo>
                  <a:cubicBezTo>
                    <a:pt x="445" y="780"/>
                    <a:pt x="391" y="561"/>
                    <a:pt x="391" y="327"/>
                  </a:cubicBezTo>
                  <a:cubicBezTo>
                    <a:pt x="391" y="100"/>
                    <a:pt x="391" y="100"/>
                    <a:pt x="391" y="100"/>
                  </a:cubicBezTo>
                  <a:cubicBezTo>
                    <a:pt x="391" y="97"/>
                    <a:pt x="394" y="95"/>
                    <a:pt x="397" y="95"/>
                  </a:cubicBezTo>
                  <a:cubicBezTo>
                    <a:pt x="1367" y="95"/>
                    <a:pt x="1367" y="95"/>
                    <a:pt x="1367" y="95"/>
                  </a:cubicBezTo>
                  <a:cubicBezTo>
                    <a:pt x="1370" y="95"/>
                    <a:pt x="1373" y="97"/>
                    <a:pt x="1373" y="100"/>
                  </a:cubicBezTo>
                  <a:lnTo>
                    <a:pt x="1373" y="327"/>
                  </a:lnTo>
                  <a:close/>
                  <a:moveTo>
                    <a:pt x="1663" y="301"/>
                  </a:moveTo>
                  <a:cubicBezTo>
                    <a:pt x="1637" y="466"/>
                    <a:pt x="1547" y="615"/>
                    <a:pt x="1417" y="718"/>
                  </a:cubicBezTo>
                  <a:cubicBezTo>
                    <a:pt x="1450" y="596"/>
                    <a:pt x="1468" y="464"/>
                    <a:pt x="1468" y="327"/>
                  </a:cubicBezTo>
                  <a:cubicBezTo>
                    <a:pt x="1468" y="240"/>
                    <a:pt x="1468" y="240"/>
                    <a:pt x="1468" y="240"/>
                  </a:cubicBezTo>
                  <a:cubicBezTo>
                    <a:pt x="1611" y="240"/>
                    <a:pt x="1611" y="240"/>
                    <a:pt x="1611" y="240"/>
                  </a:cubicBezTo>
                  <a:cubicBezTo>
                    <a:pt x="1626" y="240"/>
                    <a:pt x="1641" y="247"/>
                    <a:pt x="1652" y="259"/>
                  </a:cubicBezTo>
                  <a:cubicBezTo>
                    <a:pt x="1662" y="271"/>
                    <a:pt x="1666" y="286"/>
                    <a:pt x="1663" y="301"/>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31" name="Google Shape;731;gead86e213a_3_46"/>
            <p:cNvSpPr/>
            <p:nvPr/>
          </p:nvSpPr>
          <p:spPr>
            <a:xfrm>
              <a:off x="-795744" y="2462202"/>
              <a:ext cx="1090612" cy="1039808"/>
            </a:xfrm>
            <a:custGeom>
              <a:avLst/>
              <a:gdLst/>
              <a:ahLst/>
              <a:cxnLst/>
              <a:rect l="l" t="t" r="r" b="b"/>
              <a:pathLst>
                <a:path w="586" h="559" extrusionOk="0">
                  <a:moveTo>
                    <a:pt x="581" y="209"/>
                  </a:moveTo>
                  <a:cubicBezTo>
                    <a:pt x="575" y="191"/>
                    <a:pt x="560" y="179"/>
                    <a:pt x="543" y="176"/>
                  </a:cubicBezTo>
                  <a:cubicBezTo>
                    <a:pt x="399" y="156"/>
                    <a:pt x="399" y="156"/>
                    <a:pt x="399" y="156"/>
                  </a:cubicBezTo>
                  <a:cubicBezTo>
                    <a:pt x="336" y="26"/>
                    <a:pt x="336" y="26"/>
                    <a:pt x="336" y="26"/>
                  </a:cubicBezTo>
                  <a:cubicBezTo>
                    <a:pt x="328" y="10"/>
                    <a:pt x="311" y="0"/>
                    <a:pt x="293" y="0"/>
                  </a:cubicBezTo>
                  <a:cubicBezTo>
                    <a:pt x="275" y="0"/>
                    <a:pt x="258" y="10"/>
                    <a:pt x="250" y="26"/>
                  </a:cubicBezTo>
                  <a:cubicBezTo>
                    <a:pt x="187" y="156"/>
                    <a:pt x="187" y="156"/>
                    <a:pt x="187" y="156"/>
                  </a:cubicBezTo>
                  <a:cubicBezTo>
                    <a:pt x="44" y="176"/>
                    <a:pt x="44" y="176"/>
                    <a:pt x="44" y="176"/>
                  </a:cubicBezTo>
                  <a:cubicBezTo>
                    <a:pt x="26" y="179"/>
                    <a:pt x="11" y="191"/>
                    <a:pt x="5" y="209"/>
                  </a:cubicBezTo>
                  <a:cubicBezTo>
                    <a:pt x="0" y="226"/>
                    <a:pt x="4" y="245"/>
                    <a:pt x="17" y="257"/>
                  </a:cubicBezTo>
                  <a:cubicBezTo>
                    <a:pt x="121" y="358"/>
                    <a:pt x="121" y="358"/>
                    <a:pt x="121" y="358"/>
                  </a:cubicBezTo>
                  <a:cubicBezTo>
                    <a:pt x="96" y="501"/>
                    <a:pt x="96" y="501"/>
                    <a:pt x="96" y="501"/>
                  </a:cubicBezTo>
                  <a:cubicBezTo>
                    <a:pt x="93" y="518"/>
                    <a:pt x="101" y="536"/>
                    <a:pt x="115" y="547"/>
                  </a:cubicBezTo>
                  <a:cubicBezTo>
                    <a:pt x="130" y="558"/>
                    <a:pt x="149" y="559"/>
                    <a:pt x="165" y="551"/>
                  </a:cubicBezTo>
                  <a:cubicBezTo>
                    <a:pt x="293" y="483"/>
                    <a:pt x="293" y="483"/>
                    <a:pt x="293" y="483"/>
                  </a:cubicBezTo>
                  <a:cubicBezTo>
                    <a:pt x="421" y="551"/>
                    <a:pt x="421" y="551"/>
                    <a:pt x="421" y="551"/>
                  </a:cubicBezTo>
                  <a:cubicBezTo>
                    <a:pt x="428" y="554"/>
                    <a:pt x="435" y="556"/>
                    <a:pt x="443" y="556"/>
                  </a:cubicBezTo>
                  <a:cubicBezTo>
                    <a:pt x="453" y="556"/>
                    <a:pt x="463" y="553"/>
                    <a:pt x="471" y="547"/>
                  </a:cubicBezTo>
                  <a:cubicBezTo>
                    <a:pt x="485" y="536"/>
                    <a:pt x="493" y="518"/>
                    <a:pt x="490" y="501"/>
                  </a:cubicBezTo>
                  <a:cubicBezTo>
                    <a:pt x="465" y="358"/>
                    <a:pt x="465" y="358"/>
                    <a:pt x="465" y="358"/>
                  </a:cubicBezTo>
                  <a:cubicBezTo>
                    <a:pt x="569" y="257"/>
                    <a:pt x="569" y="257"/>
                    <a:pt x="569" y="257"/>
                  </a:cubicBezTo>
                  <a:cubicBezTo>
                    <a:pt x="582" y="245"/>
                    <a:pt x="586" y="226"/>
                    <a:pt x="581" y="209"/>
                  </a:cubicBezTo>
                  <a:close/>
                  <a:moveTo>
                    <a:pt x="381" y="308"/>
                  </a:moveTo>
                  <a:cubicBezTo>
                    <a:pt x="370" y="319"/>
                    <a:pt x="365" y="334"/>
                    <a:pt x="368" y="350"/>
                  </a:cubicBezTo>
                  <a:cubicBezTo>
                    <a:pt x="380" y="422"/>
                    <a:pt x="380" y="422"/>
                    <a:pt x="380" y="422"/>
                  </a:cubicBezTo>
                  <a:cubicBezTo>
                    <a:pt x="315" y="388"/>
                    <a:pt x="315" y="388"/>
                    <a:pt x="315" y="388"/>
                  </a:cubicBezTo>
                  <a:cubicBezTo>
                    <a:pt x="308" y="384"/>
                    <a:pt x="301" y="382"/>
                    <a:pt x="293" y="382"/>
                  </a:cubicBezTo>
                  <a:cubicBezTo>
                    <a:pt x="285" y="382"/>
                    <a:pt x="278" y="384"/>
                    <a:pt x="271" y="388"/>
                  </a:cubicBezTo>
                  <a:cubicBezTo>
                    <a:pt x="206" y="422"/>
                    <a:pt x="206" y="422"/>
                    <a:pt x="206" y="422"/>
                  </a:cubicBezTo>
                  <a:cubicBezTo>
                    <a:pt x="218" y="350"/>
                    <a:pt x="218" y="350"/>
                    <a:pt x="218" y="350"/>
                  </a:cubicBezTo>
                  <a:cubicBezTo>
                    <a:pt x="221" y="334"/>
                    <a:pt x="216" y="319"/>
                    <a:pt x="205" y="308"/>
                  </a:cubicBezTo>
                  <a:cubicBezTo>
                    <a:pt x="152" y="256"/>
                    <a:pt x="152" y="256"/>
                    <a:pt x="152" y="256"/>
                  </a:cubicBezTo>
                  <a:cubicBezTo>
                    <a:pt x="225" y="246"/>
                    <a:pt x="225" y="246"/>
                    <a:pt x="225" y="246"/>
                  </a:cubicBezTo>
                  <a:cubicBezTo>
                    <a:pt x="240" y="244"/>
                    <a:pt x="254" y="234"/>
                    <a:pt x="261" y="220"/>
                  </a:cubicBezTo>
                  <a:cubicBezTo>
                    <a:pt x="293" y="154"/>
                    <a:pt x="293" y="154"/>
                    <a:pt x="293" y="154"/>
                  </a:cubicBezTo>
                  <a:cubicBezTo>
                    <a:pt x="325" y="220"/>
                    <a:pt x="325" y="220"/>
                    <a:pt x="325" y="220"/>
                  </a:cubicBezTo>
                  <a:cubicBezTo>
                    <a:pt x="332" y="234"/>
                    <a:pt x="346" y="244"/>
                    <a:pt x="361" y="246"/>
                  </a:cubicBezTo>
                  <a:cubicBezTo>
                    <a:pt x="434" y="256"/>
                    <a:pt x="434" y="256"/>
                    <a:pt x="434" y="256"/>
                  </a:cubicBezTo>
                  <a:lnTo>
                    <a:pt x="381" y="308"/>
                  </a:ln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32" name="Google Shape;732;gead86e213a_3_46"/>
          <p:cNvCxnSpPr/>
          <p:nvPr/>
        </p:nvCxnSpPr>
        <p:spPr>
          <a:xfrm>
            <a:off x="8029776" y="5729784"/>
            <a:ext cx="0" cy="705600"/>
          </a:xfrm>
          <a:prstGeom prst="straightConnector1">
            <a:avLst/>
          </a:prstGeom>
          <a:noFill/>
          <a:ln w="19050" cap="flat" cmpd="sng">
            <a:solidFill>
              <a:srgbClr val="43CDD9"/>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33" name="Google Shape;733;gead86e213a_3_46"/>
          <p:cNvSpPr/>
          <p:nvPr/>
        </p:nvSpPr>
        <p:spPr>
          <a:xfrm>
            <a:off x="7714576" y="5307646"/>
            <a:ext cx="630300" cy="630300"/>
          </a:xfrm>
          <a:prstGeom prst="ellipse">
            <a:avLst/>
          </a:prstGeom>
          <a:solidFill>
            <a:srgbClr val="43CDD9"/>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34" name="Google Shape;734;gead86e213a_3_46" descr="This is an icon of a calendar. "/>
          <p:cNvGrpSpPr/>
          <p:nvPr/>
        </p:nvGrpSpPr>
        <p:grpSpPr>
          <a:xfrm>
            <a:off x="7899208" y="5492243"/>
            <a:ext cx="261255" cy="261255"/>
            <a:chOff x="8208963" y="3762375"/>
            <a:chExt cx="306386" cy="306386"/>
          </a:xfrm>
        </p:grpSpPr>
        <p:sp>
          <p:nvSpPr>
            <p:cNvPr id="735" name="Google Shape;735;gead86e213a_3_46"/>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36" name="Google Shape;736;gead86e213a_3_46"/>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37" name="Google Shape;737;gead86e213a_3_46"/>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38" name="Google Shape;738;gead86e213a_3_46"/>
            <p:cNvSpPr/>
            <p:nvPr/>
          </p:nvSpPr>
          <p:spPr>
            <a:xfrm>
              <a:off x="8208963" y="3762375"/>
              <a:ext cx="306386" cy="306386"/>
            </a:xfrm>
            <a:custGeom>
              <a:avLst/>
              <a:gdLst/>
              <a:ahLst/>
              <a:cxnLst/>
              <a:rect l="l" t="t" r="r" b="b"/>
              <a:pathLst>
                <a:path w="2048" h="2048" extrusionOk="0">
                  <a:moveTo>
                    <a:pt x="1868" y="240"/>
                  </a:moveTo>
                  <a:cubicBezTo>
                    <a:pt x="1808" y="240"/>
                    <a:pt x="1808" y="240"/>
                    <a:pt x="1808" y="240"/>
                  </a:cubicBezTo>
                  <a:cubicBezTo>
                    <a:pt x="1808" y="180"/>
                    <a:pt x="1808" y="180"/>
                    <a:pt x="1808" y="180"/>
                  </a:cubicBezTo>
                  <a:cubicBezTo>
                    <a:pt x="1808" y="81"/>
                    <a:pt x="1727" y="0"/>
                    <a:pt x="1628" y="0"/>
                  </a:cubicBezTo>
                  <a:cubicBezTo>
                    <a:pt x="1529" y="0"/>
                    <a:pt x="1448" y="81"/>
                    <a:pt x="1448" y="180"/>
                  </a:cubicBezTo>
                  <a:cubicBezTo>
                    <a:pt x="1448" y="240"/>
                    <a:pt x="1448" y="240"/>
                    <a:pt x="1448" y="240"/>
                  </a:cubicBezTo>
                  <a:cubicBezTo>
                    <a:pt x="1208" y="240"/>
                    <a:pt x="1208" y="240"/>
                    <a:pt x="1208" y="240"/>
                  </a:cubicBezTo>
                  <a:cubicBezTo>
                    <a:pt x="1208" y="180"/>
                    <a:pt x="1208" y="180"/>
                    <a:pt x="1208" y="180"/>
                  </a:cubicBezTo>
                  <a:cubicBezTo>
                    <a:pt x="1208" y="81"/>
                    <a:pt x="1127" y="0"/>
                    <a:pt x="1028" y="0"/>
                  </a:cubicBezTo>
                  <a:cubicBezTo>
                    <a:pt x="929" y="0"/>
                    <a:pt x="848" y="81"/>
                    <a:pt x="848" y="180"/>
                  </a:cubicBezTo>
                  <a:cubicBezTo>
                    <a:pt x="848" y="240"/>
                    <a:pt x="848" y="240"/>
                    <a:pt x="848" y="240"/>
                  </a:cubicBezTo>
                  <a:cubicBezTo>
                    <a:pt x="600" y="240"/>
                    <a:pt x="600" y="240"/>
                    <a:pt x="600" y="240"/>
                  </a:cubicBezTo>
                  <a:cubicBezTo>
                    <a:pt x="600" y="180"/>
                    <a:pt x="600" y="180"/>
                    <a:pt x="600" y="180"/>
                  </a:cubicBezTo>
                  <a:cubicBezTo>
                    <a:pt x="600" y="81"/>
                    <a:pt x="519" y="0"/>
                    <a:pt x="420" y="0"/>
                  </a:cubicBezTo>
                  <a:cubicBezTo>
                    <a:pt x="321" y="0"/>
                    <a:pt x="240" y="81"/>
                    <a:pt x="240" y="180"/>
                  </a:cubicBezTo>
                  <a:cubicBezTo>
                    <a:pt x="240" y="240"/>
                    <a:pt x="240" y="240"/>
                    <a:pt x="240" y="240"/>
                  </a:cubicBezTo>
                  <a:cubicBezTo>
                    <a:pt x="180" y="240"/>
                    <a:pt x="180" y="240"/>
                    <a:pt x="180" y="240"/>
                  </a:cubicBezTo>
                  <a:cubicBezTo>
                    <a:pt x="81" y="240"/>
                    <a:pt x="0" y="321"/>
                    <a:pt x="0" y="420"/>
                  </a:cubicBezTo>
                  <a:cubicBezTo>
                    <a:pt x="0" y="1748"/>
                    <a:pt x="0" y="1748"/>
                    <a:pt x="0" y="1748"/>
                  </a:cubicBezTo>
                  <a:cubicBezTo>
                    <a:pt x="0" y="1847"/>
                    <a:pt x="81" y="1928"/>
                    <a:pt x="180" y="1928"/>
                  </a:cubicBezTo>
                  <a:cubicBezTo>
                    <a:pt x="1169" y="1928"/>
                    <a:pt x="1169" y="1928"/>
                    <a:pt x="1169" y="1928"/>
                  </a:cubicBezTo>
                  <a:cubicBezTo>
                    <a:pt x="1262" y="2003"/>
                    <a:pt x="1380" y="2048"/>
                    <a:pt x="1508" y="2048"/>
                  </a:cubicBezTo>
                  <a:cubicBezTo>
                    <a:pt x="1806" y="2048"/>
                    <a:pt x="2048" y="1806"/>
                    <a:pt x="2048" y="1508"/>
                  </a:cubicBezTo>
                  <a:cubicBezTo>
                    <a:pt x="2048" y="420"/>
                    <a:pt x="2048" y="420"/>
                    <a:pt x="2048" y="420"/>
                  </a:cubicBezTo>
                  <a:cubicBezTo>
                    <a:pt x="2048" y="321"/>
                    <a:pt x="1967" y="240"/>
                    <a:pt x="1868" y="240"/>
                  </a:cubicBezTo>
                  <a:close/>
                  <a:moveTo>
                    <a:pt x="1568" y="180"/>
                  </a:moveTo>
                  <a:cubicBezTo>
                    <a:pt x="1568" y="147"/>
                    <a:pt x="1595" y="120"/>
                    <a:pt x="1628" y="120"/>
                  </a:cubicBezTo>
                  <a:cubicBezTo>
                    <a:pt x="1661" y="120"/>
                    <a:pt x="1688" y="147"/>
                    <a:pt x="1688" y="180"/>
                  </a:cubicBezTo>
                  <a:cubicBezTo>
                    <a:pt x="1688" y="420"/>
                    <a:pt x="1688" y="420"/>
                    <a:pt x="1688" y="420"/>
                  </a:cubicBezTo>
                  <a:cubicBezTo>
                    <a:pt x="1688" y="453"/>
                    <a:pt x="1661" y="480"/>
                    <a:pt x="1628" y="480"/>
                  </a:cubicBezTo>
                  <a:cubicBezTo>
                    <a:pt x="1595" y="480"/>
                    <a:pt x="1568" y="453"/>
                    <a:pt x="1568" y="420"/>
                  </a:cubicBezTo>
                  <a:lnTo>
                    <a:pt x="1568" y="180"/>
                  </a:lnTo>
                  <a:close/>
                  <a:moveTo>
                    <a:pt x="968" y="300"/>
                  </a:moveTo>
                  <a:cubicBezTo>
                    <a:pt x="968" y="300"/>
                    <a:pt x="968" y="300"/>
                    <a:pt x="968" y="300"/>
                  </a:cubicBezTo>
                  <a:cubicBezTo>
                    <a:pt x="968" y="300"/>
                    <a:pt x="968" y="300"/>
                    <a:pt x="968" y="300"/>
                  </a:cubicBezTo>
                  <a:cubicBezTo>
                    <a:pt x="968" y="180"/>
                    <a:pt x="968" y="180"/>
                    <a:pt x="968" y="180"/>
                  </a:cubicBezTo>
                  <a:cubicBezTo>
                    <a:pt x="968" y="147"/>
                    <a:pt x="995" y="120"/>
                    <a:pt x="1028" y="120"/>
                  </a:cubicBezTo>
                  <a:cubicBezTo>
                    <a:pt x="1061" y="120"/>
                    <a:pt x="1088" y="147"/>
                    <a:pt x="1088" y="180"/>
                  </a:cubicBezTo>
                  <a:cubicBezTo>
                    <a:pt x="1088" y="420"/>
                    <a:pt x="1088" y="420"/>
                    <a:pt x="1088" y="420"/>
                  </a:cubicBezTo>
                  <a:cubicBezTo>
                    <a:pt x="1088" y="453"/>
                    <a:pt x="1061" y="480"/>
                    <a:pt x="1028" y="480"/>
                  </a:cubicBezTo>
                  <a:cubicBezTo>
                    <a:pt x="995" y="480"/>
                    <a:pt x="968" y="453"/>
                    <a:pt x="968" y="420"/>
                  </a:cubicBezTo>
                  <a:lnTo>
                    <a:pt x="968" y="300"/>
                  </a:lnTo>
                  <a:close/>
                  <a:moveTo>
                    <a:pt x="360" y="180"/>
                  </a:moveTo>
                  <a:cubicBezTo>
                    <a:pt x="360" y="147"/>
                    <a:pt x="387" y="120"/>
                    <a:pt x="420" y="120"/>
                  </a:cubicBezTo>
                  <a:cubicBezTo>
                    <a:pt x="453" y="120"/>
                    <a:pt x="480" y="147"/>
                    <a:pt x="480" y="180"/>
                  </a:cubicBezTo>
                  <a:cubicBezTo>
                    <a:pt x="480" y="420"/>
                    <a:pt x="480" y="420"/>
                    <a:pt x="480" y="420"/>
                  </a:cubicBezTo>
                  <a:cubicBezTo>
                    <a:pt x="480" y="453"/>
                    <a:pt x="453" y="480"/>
                    <a:pt x="420" y="480"/>
                  </a:cubicBezTo>
                  <a:cubicBezTo>
                    <a:pt x="387" y="480"/>
                    <a:pt x="360" y="453"/>
                    <a:pt x="360" y="420"/>
                  </a:cubicBezTo>
                  <a:lnTo>
                    <a:pt x="360" y="180"/>
                  </a:lnTo>
                  <a:close/>
                  <a:moveTo>
                    <a:pt x="1508" y="1928"/>
                  </a:moveTo>
                  <a:cubicBezTo>
                    <a:pt x="1276" y="1928"/>
                    <a:pt x="1088" y="1740"/>
                    <a:pt x="1088" y="1508"/>
                  </a:cubicBezTo>
                  <a:cubicBezTo>
                    <a:pt x="1088" y="1276"/>
                    <a:pt x="1276" y="1088"/>
                    <a:pt x="1508" y="1088"/>
                  </a:cubicBezTo>
                  <a:cubicBezTo>
                    <a:pt x="1740" y="1088"/>
                    <a:pt x="1928" y="1276"/>
                    <a:pt x="1928" y="1508"/>
                  </a:cubicBezTo>
                  <a:cubicBezTo>
                    <a:pt x="1928" y="1740"/>
                    <a:pt x="1740" y="1928"/>
                    <a:pt x="1508" y="1928"/>
                  </a:cubicBezTo>
                  <a:close/>
                  <a:moveTo>
                    <a:pt x="1928" y="1169"/>
                  </a:moveTo>
                  <a:cubicBezTo>
                    <a:pt x="1829" y="1046"/>
                    <a:pt x="1677" y="968"/>
                    <a:pt x="1508" y="968"/>
                  </a:cubicBezTo>
                  <a:cubicBezTo>
                    <a:pt x="1378" y="968"/>
                    <a:pt x="1259" y="1014"/>
                    <a:pt x="1166" y="1091"/>
                  </a:cubicBezTo>
                  <a:cubicBezTo>
                    <a:pt x="1160" y="1089"/>
                    <a:pt x="1154" y="1088"/>
                    <a:pt x="1148" y="1088"/>
                  </a:cubicBezTo>
                  <a:cubicBezTo>
                    <a:pt x="908" y="1088"/>
                    <a:pt x="908" y="1088"/>
                    <a:pt x="908" y="1088"/>
                  </a:cubicBezTo>
                  <a:cubicBezTo>
                    <a:pt x="875" y="1088"/>
                    <a:pt x="848" y="1115"/>
                    <a:pt x="848" y="1148"/>
                  </a:cubicBezTo>
                  <a:cubicBezTo>
                    <a:pt x="848" y="1181"/>
                    <a:pt x="875" y="1208"/>
                    <a:pt x="908" y="1208"/>
                  </a:cubicBezTo>
                  <a:cubicBezTo>
                    <a:pt x="1059" y="1208"/>
                    <a:pt x="1059" y="1208"/>
                    <a:pt x="1059" y="1208"/>
                  </a:cubicBezTo>
                  <a:cubicBezTo>
                    <a:pt x="1012" y="1278"/>
                    <a:pt x="981" y="1360"/>
                    <a:pt x="971" y="1448"/>
                  </a:cubicBezTo>
                  <a:cubicBezTo>
                    <a:pt x="908" y="1448"/>
                    <a:pt x="908" y="1448"/>
                    <a:pt x="908" y="1448"/>
                  </a:cubicBezTo>
                  <a:cubicBezTo>
                    <a:pt x="875" y="1448"/>
                    <a:pt x="848" y="1475"/>
                    <a:pt x="848" y="1508"/>
                  </a:cubicBezTo>
                  <a:cubicBezTo>
                    <a:pt x="848" y="1541"/>
                    <a:pt x="875" y="1568"/>
                    <a:pt x="908" y="1568"/>
                  </a:cubicBezTo>
                  <a:cubicBezTo>
                    <a:pt x="971" y="1568"/>
                    <a:pt x="971" y="1568"/>
                    <a:pt x="971" y="1568"/>
                  </a:cubicBezTo>
                  <a:cubicBezTo>
                    <a:pt x="981" y="1656"/>
                    <a:pt x="1012" y="1738"/>
                    <a:pt x="1059" y="1808"/>
                  </a:cubicBezTo>
                  <a:cubicBezTo>
                    <a:pt x="180" y="1808"/>
                    <a:pt x="180" y="1808"/>
                    <a:pt x="180" y="1808"/>
                  </a:cubicBezTo>
                  <a:cubicBezTo>
                    <a:pt x="147" y="1808"/>
                    <a:pt x="120" y="1781"/>
                    <a:pt x="120" y="1748"/>
                  </a:cubicBezTo>
                  <a:cubicBezTo>
                    <a:pt x="120" y="848"/>
                    <a:pt x="120" y="848"/>
                    <a:pt x="120" y="848"/>
                  </a:cubicBezTo>
                  <a:cubicBezTo>
                    <a:pt x="1928" y="848"/>
                    <a:pt x="1928" y="848"/>
                    <a:pt x="1928" y="848"/>
                  </a:cubicBezTo>
                  <a:lnTo>
                    <a:pt x="1928" y="1169"/>
                  </a:lnTo>
                  <a:close/>
                  <a:moveTo>
                    <a:pt x="1928" y="728"/>
                  </a:moveTo>
                  <a:cubicBezTo>
                    <a:pt x="120" y="728"/>
                    <a:pt x="120" y="728"/>
                    <a:pt x="120" y="728"/>
                  </a:cubicBezTo>
                  <a:cubicBezTo>
                    <a:pt x="120" y="420"/>
                    <a:pt x="120" y="420"/>
                    <a:pt x="120" y="420"/>
                  </a:cubicBezTo>
                  <a:cubicBezTo>
                    <a:pt x="120" y="387"/>
                    <a:pt x="147" y="360"/>
                    <a:pt x="180" y="360"/>
                  </a:cubicBezTo>
                  <a:cubicBezTo>
                    <a:pt x="240" y="360"/>
                    <a:pt x="240" y="360"/>
                    <a:pt x="240" y="360"/>
                  </a:cubicBezTo>
                  <a:cubicBezTo>
                    <a:pt x="240" y="420"/>
                    <a:pt x="240" y="420"/>
                    <a:pt x="240" y="420"/>
                  </a:cubicBezTo>
                  <a:cubicBezTo>
                    <a:pt x="240" y="519"/>
                    <a:pt x="321" y="600"/>
                    <a:pt x="420" y="600"/>
                  </a:cubicBezTo>
                  <a:cubicBezTo>
                    <a:pt x="519" y="600"/>
                    <a:pt x="600" y="519"/>
                    <a:pt x="600" y="420"/>
                  </a:cubicBezTo>
                  <a:cubicBezTo>
                    <a:pt x="600" y="360"/>
                    <a:pt x="600" y="360"/>
                    <a:pt x="600" y="360"/>
                  </a:cubicBezTo>
                  <a:cubicBezTo>
                    <a:pt x="848" y="360"/>
                    <a:pt x="848" y="360"/>
                    <a:pt x="848" y="360"/>
                  </a:cubicBezTo>
                  <a:cubicBezTo>
                    <a:pt x="848" y="420"/>
                    <a:pt x="848" y="420"/>
                    <a:pt x="848" y="420"/>
                  </a:cubicBezTo>
                  <a:cubicBezTo>
                    <a:pt x="848" y="519"/>
                    <a:pt x="929" y="600"/>
                    <a:pt x="1028" y="600"/>
                  </a:cubicBezTo>
                  <a:cubicBezTo>
                    <a:pt x="1127" y="600"/>
                    <a:pt x="1208" y="519"/>
                    <a:pt x="1208" y="420"/>
                  </a:cubicBezTo>
                  <a:cubicBezTo>
                    <a:pt x="1208" y="360"/>
                    <a:pt x="1208" y="360"/>
                    <a:pt x="1208" y="360"/>
                  </a:cubicBezTo>
                  <a:cubicBezTo>
                    <a:pt x="1448" y="360"/>
                    <a:pt x="1448" y="360"/>
                    <a:pt x="1448" y="360"/>
                  </a:cubicBezTo>
                  <a:cubicBezTo>
                    <a:pt x="1448" y="420"/>
                    <a:pt x="1448" y="420"/>
                    <a:pt x="1448" y="420"/>
                  </a:cubicBezTo>
                  <a:cubicBezTo>
                    <a:pt x="1448" y="519"/>
                    <a:pt x="1529" y="600"/>
                    <a:pt x="1628" y="600"/>
                  </a:cubicBezTo>
                  <a:cubicBezTo>
                    <a:pt x="1727" y="600"/>
                    <a:pt x="1808" y="519"/>
                    <a:pt x="1808" y="420"/>
                  </a:cubicBezTo>
                  <a:cubicBezTo>
                    <a:pt x="1808" y="360"/>
                    <a:pt x="1808" y="360"/>
                    <a:pt x="1808" y="360"/>
                  </a:cubicBezTo>
                  <a:cubicBezTo>
                    <a:pt x="1868" y="360"/>
                    <a:pt x="1868" y="360"/>
                    <a:pt x="1868" y="360"/>
                  </a:cubicBezTo>
                  <a:cubicBezTo>
                    <a:pt x="1901" y="360"/>
                    <a:pt x="1928" y="387"/>
                    <a:pt x="1928" y="420"/>
                  </a:cubicBezTo>
                  <a:lnTo>
                    <a:pt x="1928" y="728"/>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39" name="Google Shape;739;gead86e213a_3_46"/>
          <p:cNvCxnSpPr/>
          <p:nvPr/>
        </p:nvCxnSpPr>
        <p:spPr>
          <a:xfrm>
            <a:off x="1568345" y="4813415"/>
            <a:ext cx="0" cy="705600"/>
          </a:xfrm>
          <a:prstGeom prst="straightConnector1">
            <a:avLst/>
          </a:prstGeom>
          <a:noFill/>
          <a:ln w="19050" cap="flat" cmpd="sng">
            <a:solidFill>
              <a:srgbClr val="30353F"/>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40" name="Google Shape;740;gead86e213a_3_46"/>
          <p:cNvSpPr/>
          <p:nvPr/>
        </p:nvSpPr>
        <p:spPr>
          <a:xfrm>
            <a:off x="1253145" y="5260079"/>
            <a:ext cx="630300" cy="630300"/>
          </a:xfrm>
          <a:prstGeom prst="ellipse">
            <a:avLst/>
          </a:prstGeom>
          <a:solidFill>
            <a:srgbClr val="30353F"/>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41" name="Google Shape;741;gead86e213a_3_46" descr="This is an icon of a clock."/>
          <p:cNvGrpSpPr/>
          <p:nvPr/>
        </p:nvGrpSpPr>
        <p:grpSpPr>
          <a:xfrm>
            <a:off x="1413458" y="5420279"/>
            <a:ext cx="309624" cy="309624"/>
            <a:chOff x="1389063" y="3748088"/>
            <a:chExt cx="336548" cy="336548"/>
          </a:xfrm>
        </p:grpSpPr>
        <p:sp>
          <p:nvSpPr>
            <p:cNvPr id="742" name="Google Shape;742;gead86e213a_3_46"/>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43" name="Google Shape;743;gead86e213a_3_46"/>
            <p:cNvSpPr/>
            <p:nvPr/>
          </p:nvSpPr>
          <p:spPr>
            <a:xfrm>
              <a:off x="1389063" y="3748088"/>
              <a:ext cx="336548" cy="336548"/>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44" name="Google Shape;744;gead86e213a_3_46"/>
          <p:cNvCxnSpPr/>
          <p:nvPr/>
        </p:nvCxnSpPr>
        <p:spPr>
          <a:xfrm>
            <a:off x="3722155" y="5729784"/>
            <a:ext cx="0" cy="705600"/>
          </a:xfrm>
          <a:prstGeom prst="straightConnector1">
            <a:avLst/>
          </a:prstGeom>
          <a:noFill/>
          <a:ln w="19050" cap="flat" cmpd="sng">
            <a:solidFill>
              <a:srgbClr val="66718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45" name="Google Shape;745;gead86e213a_3_46"/>
          <p:cNvSpPr/>
          <p:nvPr/>
        </p:nvSpPr>
        <p:spPr>
          <a:xfrm>
            <a:off x="3406955" y="5307646"/>
            <a:ext cx="630300" cy="630300"/>
          </a:xfrm>
          <a:prstGeom prst="ellipse">
            <a:avLst/>
          </a:prstGeom>
          <a:solidFill>
            <a:srgbClr val="667181"/>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46" name="Google Shape;746;gead86e213a_3_46" descr="This is an icon of three human beings and a clock."/>
          <p:cNvGrpSpPr/>
          <p:nvPr/>
        </p:nvGrpSpPr>
        <p:grpSpPr>
          <a:xfrm>
            <a:off x="3542819" y="5443512"/>
            <a:ext cx="358722" cy="358720"/>
            <a:chOff x="3613150" y="3706813"/>
            <a:chExt cx="420690" cy="420688"/>
          </a:xfrm>
        </p:grpSpPr>
        <p:sp>
          <p:nvSpPr>
            <p:cNvPr id="747" name="Google Shape;747;gead86e213a_3_46"/>
            <p:cNvSpPr/>
            <p:nvPr/>
          </p:nvSpPr>
          <p:spPr>
            <a:xfrm>
              <a:off x="3613150" y="3930650"/>
              <a:ext cx="420690"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48" name="Google Shape;748;gead86e213a_3_46"/>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749" name="Google Shape;749;gead86e213a_3_46"/>
            <p:cNvSpPr/>
            <p:nvPr/>
          </p:nvSpPr>
          <p:spPr>
            <a:xfrm>
              <a:off x="3736975" y="3706813"/>
              <a:ext cx="198437" cy="198438"/>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cxnSp>
        <p:nvCxnSpPr>
          <p:cNvPr id="750" name="Google Shape;750;gead86e213a_3_46"/>
          <p:cNvCxnSpPr/>
          <p:nvPr/>
        </p:nvCxnSpPr>
        <p:spPr>
          <a:xfrm>
            <a:off x="5875965" y="4813415"/>
            <a:ext cx="0" cy="705600"/>
          </a:xfrm>
          <a:prstGeom prst="straightConnector1">
            <a:avLst/>
          </a:prstGeom>
          <a:noFill/>
          <a:ln w="19050" cap="flat" cmpd="sng">
            <a:solidFill>
              <a:srgbClr val="98A3AD"/>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cxnSp>
      <p:sp>
        <p:nvSpPr>
          <p:cNvPr id="751" name="Google Shape;751;gead86e213a_3_46"/>
          <p:cNvSpPr/>
          <p:nvPr/>
        </p:nvSpPr>
        <p:spPr>
          <a:xfrm>
            <a:off x="5560765" y="5307646"/>
            <a:ext cx="630300" cy="630300"/>
          </a:xfrm>
          <a:prstGeom prst="ellipse">
            <a:avLst/>
          </a:prstGeom>
          <a:solidFill>
            <a:srgbClr val="98A3AD"/>
          </a:solidFill>
          <a:ln w="25400" cap="flat" cmpd="sng">
            <a:solidFill>
              <a:schemeClr val="lt1"/>
            </a:solidFill>
            <a:prstDash val="solid"/>
            <a:miter lim="800000"/>
            <a:headEnd type="none" w="sm" len="sm"/>
            <a:tailEnd type="none" w="sm" len="sm"/>
          </a:ln>
          <a:effectLst>
            <a:outerShdw blurRad="57150" dist="19050" dir="5400000" algn="bl" rotWithShape="0">
              <a:srgbClr val="000000">
                <a:alpha val="10000"/>
              </a:srgbClr>
            </a:outerShdw>
            <a:reflection endPos="30000" dist="38100" dir="5400000" fadeDir="5400012" sy="-100000" algn="bl" rotWithShape="0"/>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752" name="Google Shape;752;gead86e213a_3_46" descr="This is an icon of a human being. "/>
          <p:cNvPicPr preferRelativeResize="0"/>
          <p:nvPr/>
        </p:nvPicPr>
        <p:blipFill rotWithShape="1">
          <a:blip r:embed="rId3">
            <a:alphaModFix/>
          </a:blip>
          <a:srcRect/>
          <a:stretch/>
        </p:blipFill>
        <p:spPr>
          <a:xfrm>
            <a:off x="5736588" y="5464220"/>
            <a:ext cx="278755" cy="317251"/>
          </a:xfrm>
          <a:prstGeom prst="rect">
            <a:avLst/>
          </a:prstGeom>
          <a:noFill/>
          <a:ln>
            <a:noFill/>
          </a:ln>
          <a:effectLst>
            <a:outerShdw blurRad="57150" dist="19050" dir="5400000" algn="bl" rotWithShape="0">
              <a:srgbClr val="000000">
                <a:alpha val="10000"/>
              </a:srgbClr>
            </a:outerShdw>
            <a:reflection endPos="30000" dist="38100" dir="5400000" fadeDir="5400012" sy="-100000" algn="bl" rotWithShape="0"/>
          </a:effectLst>
        </p:spPr>
      </p:pic>
      <p:sp>
        <p:nvSpPr>
          <p:cNvPr id="753" name="Google Shape;753;gead86e213a_3_46"/>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1">
                <a:solidFill>
                  <a:schemeClr val="lt1"/>
                </a:solidFill>
                <a:latin typeface="Quattrocento Sans"/>
                <a:ea typeface="Quattrocento Sans"/>
                <a:cs typeface="Quattrocento Sans"/>
                <a:sym typeface="Quattrocento Sans"/>
              </a:rPr>
              <a:t>9</a:t>
            </a:r>
            <a:endParaRPr/>
          </a:p>
        </p:txBody>
      </p:sp>
      <p:sp>
        <p:nvSpPr>
          <p:cNvPr id="754" name="Google Shape;754;gead86e213a_3_46"/>
          <p:cNvSpPr txBox="1"/>
          <p:nvPr/>
        </p:nvSpPr>
        <p:spPr>
          <a:xfrm>
            <a:off x="4134728" y="165381"/>
            <a:ext cx="3922500" cy="492600"/>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3200" b="1">
                <a:solidFill>
                  <a:srgbClr val="30353F"/>
                </a:solidFill>
                <a:latin typeface="Century Gothic"/>
                <a:ea typeface="Century Gothic"/>
                <a:cs typeface="Century Gothic"/>
                <a:sym typeface="Century Gothic"/>
              </a:rPr>
              <a:t>CONCLUSION</a:t>
            </a:r>
            <a:endParaRPr/>
          </a:p>
        </p:txBody>
      </p:sp>
      <p:sp>
        <p:nvSpPr>
          <p:cNvPr id="755" name="Google Shape;755;gead86e213a_3_46"/>
          <p:cNvSpPr txBox="1"/>
          <p:nvPr/>
        </p:nvSpPr>
        <p:spPr>
          <a:xfrm>
            <a:off x="1253150" y="1014150"/>
            <a:ext cx="8700900" cy="17856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en-US" sz="2600" dirty="0">
                <a:solidFill>
                  <a:schemeClr val="dk1"/>
                </a:solidFill>
                <a:latin typeface="Calibri"/>
                <a:ea typeface="Calibri"/>
                <a:cs typeface="Calibri"/>
                <a:sym typeface="Calibri"/>
              </a:rPr>
              <a:t>Despite the fact that the model could be improved through enhancement of the dataset--by adding hotels, observations, features, etc.--this work still provides a predictive model with an accuracy of 93.8% accuracy--much better than the coin toss.  </a:t>
            </a:r>
            <a:endParaRPr sz="5000" dirty="0">
              <a:latin typeface="Quattrocento Sans"/>
              <a:ea typeface="Quattrocento Sans"/>
              <a:cs typeface="Quattrocento Sans"/>
              <a:sym typeface="Quattrocen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pic>
        <p:nvPicPr>
          <p:cNvPr id="760" name="Google Shape;760;p11"/>
          <p:cNvPicPr preferRelativeResize="0"/>
          <p:nvPr/>
        </p:nvPicPr>
        <p:blipFill rotWithShape="1">
          <a:blip r:embed="rId3">
            <a:alphaModFix/>
          </a:blip>
          <a:srcRect/>
          <a:stretch/>
        </p:blipFill>
        <p:spPr>
          <a:xfrm>
            <a:off x="0" y="2"/>
            <a:ext cx="12192000" cy="6857999"/>
          </a:xfrm>
          <a:custGeom>
            <a:avLst/>
            <a:gdLst/>
            <a:ahLst/>
            <a:cxnLst/>
            <a:rect l="l" t="t" r="r" b="b"/>
            <a:pathLst>
              <a:path w="12192000" h="6857999" extrusionOk="0">
                <a:moveTo>
                  <a:pt x="0" y="0"/>
                </a:moveTo>
                <a:lnTo>
                  <a:pt x="12192000" y="0"/>
                </a:lnTo>
                <a:lnTo>
                  <a:pt x="12192000" y="6857999"/>
                </a:lnTo>
                <a:lnTo>
                  <a:pt x="0" y="6857999"/>
                </a:lnTo>
                <a:close/>
              </a:path>
            </a:pathLst>
          </a:custGeom>
          <a:noFill/>
          <a:ln>
            <a:noFill/>
          </a:ln>
        </p:spPr>
      </p:pic>
      <p:sp>
        <p:nvSpPr>
          <p:cNvPr id="761" name="Google Shape;761;p11"/>
          <p:cNvSpPr/>
          <p:nvPr/>
        </p:nvSpPr>
        <p:spPr>
          <a:xfrm>
            <a:off x="0" y="0"/>
            <a:ext cx="12192000" cy="6858000"/>
          </a:xfrm>
          <a:prstGeom prst="rect">
            <a:avLst/>
          </a:prstGeom>
          <a:gradFill>
            <a:gsLst>
              <a:gs pos="0">
                <a:srgbClr val="1F2229">
                  <a:alpha val="91764"/>
                </a:srgbClr>
              </a:gs>
              <a:gs pos="20000">
                <a:srgbClr val="1F2229">
                  <a:alpha val="91764"/>
                </a:srgbClr>
              </a:gs>
              <a:gs pos="100000">
                <a:srgbClr val="1F2229">
                  <a:alpha val="60000"/>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nvGrpSpPr>
          <p:cNvPr id="762" name="Google Shape;762;p11"/>
          <p:cNvGrpSpPr/>
          <p:nvPr/>
        </p:nvGrpSpPr>
        <p:grpSpPr>
          <a:xfrm>
            <a:off x="2757714" y="1626921"/>
            <a:ext cx="6676572" cy="3604160"/>
            <a:chOff x="2162629" y="1305681"/>
            <a:chExt cx="7866742" cy="4246640"/>
          </a:xfrm>
        </p:grpSpPr>
        <p:sp>
          <p:nvSpPr>
            <p:cNvPr id="763" name="Google Shape;763;p11"/>
            <p:cNvSpPr/>
            <p:nvPr/>
          </p:nvSpPr>
          <p:spPr>
            <a:xfrm>
              <a:off x="5782715" y="1305681"/>
              <a:ext cx="4246656" cy="4246640"/>
            </a:xfrm>
            <a:prstGeom prst="ellipse">
              <a:avLst/>
            </a:prstGeom>
            <a:solidFill>
              <a:srgbClr val="43CDD9">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64" name="Google Shape;764;p11"/>
            <p:cNvSpPr/>
            <p:nvPr/>
          </p:nvSpPr>
          <p:spPr>
            <a:xfrm>
              <a:off x="2162629" y="1305681"/>
              <a:ext cx="4246656" cy="4246640"/>
            </a:xfrm>
            <a:prstGeom prst="ellipse">
              <a:avLst/>
            </a:prstGeom>
            <a:solidFill>
              <a:srgbClr val="43CDD9">
                <a:alpha val="2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765" name="Google Shape;765;p11"/>
          <p:cNvSpPr/>
          <p:nvPr/>
        </p:nvSpPr>
        <p:spPr>
          <a:xfrm>
            <a:off x="3456507" y="789512"/>
            <a:ext cx="5278993" cy="5278976"/>
          </a:xfrm>
          <a:prstGeom prst="ellipse">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66" name="Google Shape;766;p11"/>
          <p:cNvSpPr/>
          <p:nvPr/>
        </p:nvSpPr>
        <p:spPr>
          <a:xfrm>
            <a:off x="3879010" y="1212017"/>
            <a:ext cx="4433981" cy="4433966"/>
          </a:xfrm>
          <a:prstGeom prst="ellipse">
            <a:avLst/>
          </a:pr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
        <p:nvSpPr>
          <p:cNvPr id="767" name="Google Shape;767;p11"/>
          <p:cNvSpPr txBox="1"/>
          <p:nvPr/>
        </p:nvSpPr>
        <p:spPr>
          <a:xfrm>
            <a:off x="4381588" y="3059668"/>
            <a:ext cx="3428824" cy="738664"/>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r>
              <a:rPr lang="en-US" sz="4800" b="1">
                <a:solidFill>
                  <a:srgbClr val="FFFFFF"/>
                </a:solidFill>
                <a:latin typeface="Century Gothic"/>
                <a:ea typeface="Century Gothic"/>
                <a:cs typeface="Century Gothic"/>
                <a:sym typeface="Century Gothic"/>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73BBEEF-B456-4A39-B44B-5A53E698A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7C4E280E-D2DD-BBE4-8369-26573DAEB3E3}"/>
              </a:ext>
            </a:extLst>
          </p:cNvPr>
          <p:cNvPicPr>
            <a:picLocks noChangeAspect="1"/>
          </p:cNvPicPr>
          <p:nvPr/>
        </p:nvPicPr>
        <p:blipFill rotWithShape="1">
          <a:blip r:embed="rId2"/>
          <a:srcRect l="43458" r="1209"/>
          <a:stretch/>
        </p:blipFill>
        <p:spPr>
          <a:xfrm>
            <a:off x="1" y="10"/>
            <a:ext cx="6096000" cy="6857990"/>
          </a:xfrm>
          <a:prstGeom prst="rect">
            <a:avLst/>
          </a:prstGeom>
        </p:spPr>
      </p:pic>
      <p:sp useBgFill="1">
        <p:nvSpPr>
          <p:cNvPr id="11" name="Rectangle 10">
            <a:extLst>
              <a:ext uri="{FF2B5EF4-FFF2-40B4-BE49-F238E27FC236}">
                <a16:creationId xmlns:a16="http://schemas.microsoft.com/office/drawing/2014/main" id="{13A48C6C-3CC4-4EE5-A773-EC1EB7F59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ln>
            <a:noFill/>
          </a:ln>
          <a:effectLst>
            <a:outerShdw blurRad="596900" dist="330200" dir="882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F06E1F-7AED-F3FC-82AE-CDFB4294DF3B}"/>
              </a:ext>
            </a:extLst>
          </p:cNvPr>
          <p:cNvSpPr>
            <a:spLocks noGrp="1"/>
          </p:cNvSpPr>
          <p:nvPr>
            <p:ph type="ctrTitle"/>
          </p:nvPr>
        </p:nvSpPr>
        <p:spPr>
          <a:xfrm>
            <a:off x="6668679" y="437636"/>
            <a:ext cx="4658109" cy="652587"/>
          </a:xfrm>
        </p:spPr>
        <p:txBody>
          <a:bodyPr anchor="t">
            <a:normAutofit/>
          </a:bodyPr>
          <a:lstStyle/>
          <a:p>
            <a:pPr algn="l"/>
            <a:r>
              <a:rPr lang="en-US" sz="4000" dirty="0"/>
              <a:t>Introduction</a:t>
            </a:r>
            <a:endParaRPr lang="en-CA" sz="4000" dirty="0"/>
          </a:p>
        </p:txBody>
      </p:sp>
      <p:sp useBgFill="1">
        <p:nvSpPr>
          <p:cNvPr id="13" name="Rectangle 12">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5143500"/>
            <a:ext cx="6096000" cy="1714500"/>
          </a:xfrm>
          <a:prstGeom prst="rect">
            <a:avLst/>
          </a:prstGeom>
          <a:ln>
            <a:noFill/>
          </a:ln>
          <a:effectLst>
            <a:outerShdw blurRad="342900" dist="127000" dir="2400000" sx="90000" sy="90000" algn="t" rotWithShape="0">
              <a:srgbClr val="000000">
                <a:alpha val="2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4AAC53C9-0AA5-8973-44B4-E5AD92D2069F}"/>
              </a:ext>
            </a:extLst>
          </p:cNvPr>
          <p:cNvSpPr>
            <a:spLocks noGrp="1"/>
          </p:cNvSpPr>
          <p:nvPr>
            <p:ph type="subTitle" idx="1"/>
          </p:nvPr>
        </p:nvSpPr>
        <p:spPr>
          <a:xfrm>
            <a:off x="6095999" y="1090223"/>
            <a:ext cx="5369686" cy="5500794"/>
          </a:xfrm>
        </p:spPr>
        <p:txBody>
          <a:bodyPr anchor="ctr">
            <a:normAutofit/>
          </a:bodyPr>
          <a:lstStyle/>
          <a:p>
            <a:pPr algn="just"/>
            <a:r>
              <a:rPr lang="en-US" dirty="0">
                <a:latin typeface="Times New Roman" panose="02020603050405020304" pitchFamily="18" charset="0"/>
                <a:cs typeface="Times New Roman" panose="02020603050405020304" pitchFamily="18" charset="0"/>
              </a:rPr>
              <a:t>        </a:t>
            </a:r>
            <a:r>
              <a:rPr lang="en-US" b="0" i="0" dirty="0">
                <a:solidFill>
                  <a:srgbClr val="0D0D0D"/>
                </a:solidFill>
                <a:effectLst/>
                <a:latin typeface="Söhne"/>
              </a:rPr>
              <a:t>Booking cancellations greatly impact hospitality industry demand management. Annually, over 140 million online bookings occur, with major travel websites like Booking.com and Expedia.com handling many hotel bookings. Hotels implement strict cancellation policies, inventory management, and overbooking strategies to mitigate these effects, but they can harm revenue and reputation. Predicting and preventing cancellations can boost revenue for both hotels and technology firms in the sector.</a:t>
            </a:r>
            <a:endParaRPr lang="en-CA"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742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35D1562-FC22-D1BF-EFAE-477A804B599C}"/>
              </a:ext>
            </a:extLst>
          </p:cNvPr>
          <p:cNvSpPr/>
          <p:nvPr/>
        </p:nvSpPr>
        <p:spPr>
          <a:xfrm>
            <a:off x="876692" y="1376312"/>
            <a:ext cx="2607287" cy="15057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1. Understanding the  Business Problem</a:t>
            </a:r>
            <a:endParaRPr lang="en-CA" sz="1800" dirty="0"/>
          </a:p>
        </p:txBody>
      </p:sp>
      <p:sp>
        <p:nvSpPr>
          <p:cNvPr id="3" name="Rectangle: Rounded Corners 2">
            <a:extLst>
              <a:ext uri="{FF2B5EF4-FFF2-40B4-BE49-F238E27FC236}">
                <a16:creationId xmlns:a16="http://schemas.microsoft.com/office/drawing/2014/main" id="{5C3FE865-36A5-D8A8-FF18-6C6B07685ED3}"/>
              </a:ext>
            </a:extLst>
          </p:cNvPr>
          <p:cNvSpPr/>
          <p:nvPr/>
        </p:nvSpPr>
        <p:spPr>
          <a:xfrm>
            <a:off x="4590459" y="1411929"/>
            <a:ext cx="2607287" cy="1470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2. Data Collection and Understanding</a:t>
            </a:r>
            <a:endParaRPr lang="en-CA" sz="1800" dirty="0"/>
          </a:p>
        </p:txBody>
      </p:sp>
      <p:sp>
        <p:nvSpPr>
          <p:cNvPr id="4" name="Rectangle: Rounded Corners 3">
            <a:extLst>
              <a:ext uri="{FF2B5EF4-FFF2-40B4-BE49-F238E27FC236}">
                <a16:creationId xmlns:a16="http://schemas.microsoft.com/office/drawing/2014/main" id="{748FB9DA-45B8-B68C-5BCB-808E3A01B5B1}"/>
              </a:ext>
            </a:extLst>
          </p:cNvPr>
          <p:cNvSpPr/>
          <p:nvPr/>
        </p:nvSpPr>
        <p:spPr>
          <a:xfrm>
            <a:off x="8227098" y="1458318"/>
            <a:ext cx="2704061" cy="137738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dirty="0"/>
              <a:t>3. Data Exploration</a:t>
            </a:r>
          </a:p>
          <a:p>
            <a:pPr algn="ctr"/>
            <a:endParaRPr lang="en-CA" dirty="0"/>
          </a:p>
        </p:txBody>
      </p:sp>
      <p:sp>
        <p:nvSpPr>
          <p:cNvPr id="7" name="Rectangle: Rounded Corners 6">
            <a:extLst>
              <a:ext uri="{FF2B5EF4-FFF2-40B4-BE49-F238E27FC236}">
                <a16:creationId xmlns:a16="http://schemas.microsoft.com/office/drawing/2014/main" id="{B0C6B924-06A2-ED3B-052D-9AE461F4F68C}"/>
              </a:ext>
            </a:extLst>
          </p:cNvPr>
          <p:cNvSpPr/>
          <p:nvPr/>
        </p:nvSpPr>
        <p:spPr>
          <a:xfrm>
            <a:off x="2891285" y="3687444"/>
            <a:ext cx="2417896" cy="138835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5. Modeling</a:t>
            </a:r>
            <a:endParaRPr lang="en-CA" sz="1800" dirty="0"/>
          </a:p>
        </p:txBody>
      </p:sp>
      <p:sp>
        <p:nvSpPr>
          <p:cNvPr id="8" name="Rectangle: Rounded Corners 7">
            <a:extLst>
              <a:ext uri="{FF2B5EF4-FFF2-40B4-BE49-F238E27FC236}">
                <a16:creationId xmlns:a16="http://schemas.microsoft.com/office/drawing/2014/main" id="{B17CDF09-773C-8248-E6E2-112CE78D9DAE}"/>
              </a:ext>
            </a:extLst>
          </p:cNvPr>
          <p:cNvSpPr/>
          <p:nvPr/>
        </p:nvSpPr>
        <p:spPr>
          <a:xfrm>
            <a:off x="6942727" y="3696998"/>
            <a:ext cx="2417897" cy="139801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t>4. Data Preparation</a:t>
            </a:r>
            <a:endParaRPr lang="en-CA" sz="1800" dirty="0"/>
          </a:p>
        </p:txBody>
      </p:sp>
      <p:sp>
        <p:nvSpPr>
          <p:cNvPr id="10" name="Arrow: Right 9">
            <a:extLst>
              <a:ext uri="{FF2B5EF4-FFF2-40B4-BE49-F238E27FC236}">
                <a16:creationId xmlns:a16="http://schemas.microsoft.com/office/drawing/2014/main" id="{76477CBB-F915-1351-4D5E-FEE2E88A7F05}"/>
              </a:ext>
            </a:extLst>
          </p:cNvPr>
          <p:cNvSpPr/>
          <p:nvPr/>
        </p:nvSpPr>
        <p:spPr>
          <a:xfrm>
            <a:off x="3623401" y="2029176"/>
            <a:ext cx="792122" cy="3089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Arrow: Right 11">
            <a:extLst>
              <a:ext uri="{FF2B5EF4-FFF2-40B4-BE49-F238E27FC236}">
                <a16:creationId xmlns:a16="http://schemas.microsoft.com/office/drawing/2014/main" id="{3CC48D43-46A3-5D88-D3A0-901769FC4B68}"/>
              </a:ext>
            </a:extLst>
          </p:cNvPr>
          <p:cNvSpPr/>
          <p:nvPr/>
        </p:nvSpPr>
        <p:spPr>
          <a:xfrm>
            <a:off x="7280084" y="2019543"/>
            <a:ext cx="778994" cy="31854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8D770055-1A5C-F623-1024-EF0ED841306F}"/>
              </a:ext>
            </a:extLst>
          </p:cNvPr>
          <p:cNvSpPr txBox="1"/>
          <p:nvPr/>
        </p:nvSpPr>
        <p:spPr>
          <a:xfrm>
            <a:off x="3160725" y="183077"/>
            <a:ext cx="5165888" cy="672941"/>
          </a:xfrm>
          <a:prstGeom prst="rect">
            <a:avLst/>
          </a:prstGeom>
          <a:solidFill>
            <a:schemeClr val="accent6">
              <a:lumMod val="40000"/>
              <a:lumOff val="60000"/>
            </a:schemeClr>
          </a:solidFill>
        </p:spPr>
        <p:txBody>
          <a:bodyPr vert="horz" lIns="91440" tIns="45720" rIns="91440" bIns="45720" rtlCol="0" anchor="b">
            <a:normAutofit/>
          </a:bodyPr>
          <a:lstStyle>
            <a:lvl1pPr algn="ctr" defTabSz="914400">
              <a:lnSpc>
                <a:spcPct val="85000"/>
              </a:lnSpc>
              <a:spcBef>
                <a:spcPct val="0"/>
              </a:spcBef>
              <a:buNone/>
              <a:defRPr sz="4400" b="1" spc="-50" baseline="0">
                <a:solidFill>
                  <a:schemeClr val="tx1">
                    <a:lumMod val="75000"/>
                    <a:lumOff val="25000"/>
                  </a:schemeClr>
                </a:solidFill>
                <a:latin typeface="+mj-lt"/>
                <a:ea typeface="+mj-ea"/>
                <a:cs typeface="+mj-cs"/>
              </a:defRPr>
            </a:lvl1pPr>
          </a:lstStyle>
          <a:p>
            <a:r>
              <a:rPr lang="en-US" dirty="0"/>
              <a:t>Methodology</a:t>
            </a:r>
            <a:endParaRPr lang="en-CA" dirty="0"/>
          </a:p>
        </p:txBody>
      </p:sp>
      <p:sp>
        <p:nvSpPr>
          <p:cNvPr id="17" name="Arrow: Left-Up 16">
            <a:extLst>
              <a:ext uri="{FF2B5EF4-FFF2-40B4-BE49-F238E27FC236}">
                <a16:creationId xmlns:a16="http://schemas.microsoft.com/office/drawing/2014/main" id="{CC2ECA3A-A76A-CA2E-1809-5A94908CC2F7}"/>
              </a:ext>
            </a:extLst>
          </p:cNvPr>
          <p:cNvSpPr/>
          <p:nvPr/>
        </p:nvSpPr>
        <p:spPr>
          <a:xfrm>
            <a:off x="9549114" y="2951864"/>
            <a:ext cx="856528" cy="1735883"/>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Arrow: Left 17">
            <a:extLst>
              <a:ext uri="{FF2B5EF4-FFF2-40B4-BE49-F238E27FC236}">
                <a16:creationId xmlns:a16="http://schemas.microsoft.com/office/drawing/2014/main" id="{F35C410E-8A60-1ED3-72D3-4A35BB659C20}"/>
              </a:ext>
            </a:extLst>
          </p:cNvPr>
          <p:cNvSpPr/>
          <p:nvPr/>
        </p:nvSpPr>
        <p:spPr>
          <a:xfrm>
            <a:off x="5660020" y="4155311"/>
            <a:ext cx="1030147" cy="335666"/>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10237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97C298-E225-9B7A-69C0-61ADB8B65DC2}"/>
              </a:ext>
            </a:extLst>
          </p:cNvPr>
          <p:cNvSpPr>
            <a:spLocks noGrp="1"/>
          </p:cNvSpPr>
          <p:nvPr>
            <p:ph type="title"/>
          </p:nvPr>
        </p:nvSpPr>
        <p:spPr>
          <a:xfrm>
            <a:off x="838200" y="365125"/>
            <a:ext cx="10515600" cy="884941"/>
          </a:xfrm>
          <a:solidFill>
            <a:schemeClr val="accent6">
              <a:lumMod val="40000"/>
              <a:lumOff val="60000"/>
            </a:schemeClr>
          </a:solidFill>
        </p:spPr>
        <p:txBody>
          <a:bodyPr vert="horz" lIns="91440" tIns="45720" rIns="91440" bIns="45720" rtlCol="0" anchor="b">
            <a:normAutofit/>
          </a:bodyPr>
          <a:lstStyle/>
          <a:p>
            <a:pPr algn="ctr">
              <a:lnSpc>
                <a:spcPct val="85000"/>
              </a:lnSpc>
              <a:spcBef>
                <a:spcPct val="0"/>
              </a:spcBef>
              <a:buClr>
                <a:srgbClr val="000000"/>
              </a:buClr>
              <a:buFont typeface="Arial"/>
            </a:pPr>
            <a:r>
              <a:rPr lang="en-US" b="1" spc="-50" dirty="0">
                <a:solidFill>
                  <a:schemeClr val="tx1">
                    <a:lumMod val="75000"/>
                    <a:lumOff val="25000"/>
                  </a:schemeClr>
                </a:solidFill>
                <a:latin typeface="+mj-lt"/>
                <a:ea typeface="+mj-ea"/>
                <a:cs typeface="+mj-cs"/>
                <a:sym typeface="Arial"/>
              </a:rPr>
              <a:t>Understanding the Business Problem</a:t>
            </a:r>
            <a:endParaRPr lang="en-CA" b="1" spc="-50" dirty="0">
              <a:solidFill>
                <a:schemeClr val="tx1">
                  <a:lumMod val="75000"/>
                  <a:lumOff val="25000"/>
                </a:schemeClr>
              </a:solidFill>
              <a:latin typeface="+mj-lt"/>
              <a:ea typeface="+mj-ea"/>
              <a:cs typeface="+mj-cs"/>
              <a:sym typeface="Arial"/>
            </a:endParaRPr>
          </a:p>
        </p:txBody>
      </p:sp>
      <p:sp>
        <p:nvSpPr>
          <p:cNvPr id="5" name="Text Placeholder 4">
            <a:extLst>
              <a:ext uri="{FF2B5EF4-FFF2-40B4-BE49-F238E27FC236}">
                <a16:creationId xmlns:a16="http://schemas.microsoft.com/office/drawing/2014/main" id="{D05D0679-D8DE-444B-F8DE-DBC5EE2BFEF7}"/>
              </a:ext>
            </a:extLst>
          </p:cNvPr>
          <p:cNvSpPr>
            <a:spLocks noGrp="1"/>
          </p:cNvSpPr>
          <p:nvPr>
            <p:ph type="body" idx="1"/>
          </p:nvPr>
        </p:nvSpPr>
        <p:spPr/>
        <p:txBody>
          <a:bodyPr/>
          <a:lstStyle/>
          <a:p>
            <a:r>
              <a:rPr lang="en-US" b="0" i="0" dirty="0">
                <a:solidFill>
                  <a:srgbClr val="000000"/>
                </a:solidFill>
                <a:effectLst/>
                <a:latin typeface="Helvetica Neue"/>
              </a:rPr>
              <a:t>The Goal of this project is to Predict the Guests who are likely to Cancel the Hotel Booking </a:t>
            </a:r>
            <a:r>
              <a:rPr lang="en-US" b="0" i="0">
                <a:solidFill>
                  <a:srgbClr val="000000"/>
                </a:solidFill>
                <a:effectLst/>
                <a:latin typeface="Helvetica Neue"/>
              </a:rPr>
              <a:t>using Python</a:t>
            </a:r>
            <a:r>
              <a:rPr lang="en-US" b="0" i="0" dirty="0">
                <a:solidFill>
                  <a:srgbClr val="000000"/>
                </a:solidFill>
                <a:effectLst/>
                <a:latin typeface="Helvetica Neue"/>
              </a:rPr>
              <a:t>. Therefore, predicting reservations which might get canceled and preventing these cancellations will create a surplus revenue, better forecasts and reduce uncertainty in business management decisions.</a:t>
            </a:r>
            <a:endParaRPr lang="en-CA" dirty="0"/>
          </a:p>
        </p:txBody>
      </p:sp>
    </p:spTree>
    <p:extLst>
      <p:ext uri="{BB962C8B-B14F-4D97-AF65-F5344CB8AC3E}">
        <p14:creationId xmlns:p14="http://schemas.microsoft.com/office/powerpoint/2010/main" val="3642226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415633" y="667900"/>
            <a:ext cx="4942000" cy="3345200"/>
          </a:xfrm>
          <a:prstGeom prst="rect">
            <a:avLst/>
          </a:prstGeom>
        </p:spPr>
        <p:txBody>
          <a:bodyPr spcFirstLastPara="1" wrap="square" lIns="121900" tIns="121900" rIns="121900" bIns="121900" anchor="t" anchorCtr="0">
            <a:normAutofit/>
          </a:bodyPr>
          <a:lstStyle/>
          <a:p>
            <a:r>
              <a:rPr lang="en">
                <a:solidFill>
                  <a:srgbClr val="FFFFFF"/>
                </a:solidFill>
                <a:latin typeface="Arial"/>
                <a:ea typeface="Arial"/>
                <a:cs typeface="Arial"/>
                <a:sym typeface="Arial"/>
              </a:rPr>
              <a:t>The Data</a:t>
            </a:r>
            <a:endParaRPr/>
          </a:p>
        </p:txBody>
      </p:sp>
      <p:sp>
        <p:nvSpPr>
          <p:cNvPr id="81" name="Google Shape;81;p15"/>
          <p:cNvSpPr txBox="1">
            <a:spLocks noGrp="1"/>
          </p:cNvSpPr>
          <p:nvPr>
            <p:ph type="body" idx="1"/>
          </p:nvPr>
        </p:nvSpPr>
        <p:spPr>
          <a:xfrm>
            <a:off x="6192900" y="298300"/>
            <a:ext cx="5555200" cy="6205600"/>
          </a:xfrm>
          <a:prstGeom prst="rect">
            <a:avLst/>
          </a:prstGeom>
        </p:spPr>
        <p:txBody>
          <a:bodyPr spcFirstLastPara="1" wrap="square" lIns="121900" tIns="121900" rIns="121900" bIns="121900" anchor="t" anchorCtr="0">
            <a:noAutofit/>
          </a:bodyPr>
          <a:lstStyle/>
          <a:p>
            <a:pPr marL="16933" marR="16933" indent="0" algn="ctr">
              <a:lnSpc>
                <a:spcPct val="259090"/>
              </a:lnSpc>
              <a:spcBef>
                <a:spcPts val="267"/>
              </a:spcBef>
              <a:buSzPts val="523"/>
              <a:buNone/>
            </a:pPr>
            <a:r>
              <a:rPr lang="en" i="1" dirty="0">
                <a:solidFill>
                  <a:srgbClr val="002F4A"/>
                </a:solidFill>
                <a:latin typeface="Times New Roman" panose="02020603050405020304" pitchFamily="18" charset="0"/>
                <a:ea typeface="Trebuchet MS"/>
                <a:cs typeface="Times New Roman" panose="02020603050405020304" pitchFamily="18" charset="0"/>
                <a:sym typeface="Trebuchet MS"/>
              </a:rPr>
              <a:t>From: </a:t>
            </a:r>
            <a:r>
              <a:rPr lang="en" dirty="0">
                <a:solidFill>
                  <a:srgbClr val="002F4A"/>
                </a:solidFill>
                <a:latin typeface="Times New Roman" panose="02020603050405020304" pitchFamily="18" charset="0"/>
                <a:ea typeface="Trebuchet MS"/>
                <a:cs typeface="Times New Roman" panose="02020603050405020304" pitchFamily="18" charset="0"/>
                <a:sym typeface="Trebuchet MS"/>
              </a:rPr>
              <a:t>Kaggel</a:t>
            </a:r>
            <a:endParaRPr dirty="0">
              <a:solidFill>
                <a:srgbClr val="002F4A"/>
              </a:solidFill>
              <a:latin typeface="Times New Roman" panose="02020603050405020304" pitchFamily="18" charset="0"/>
              <a:ea typeface="Trebuchet MS"/>
              <a:cs typeface="Times New Roman" panose="02020603050405020304" pitchFamily="18" charset="0"/>
              <a:sym typeface="Trebuchet MS"/>
            </a:endParaRPr>
          </a:p>
          <a:p>
            <a:pPr marL="285750" indent="-285750">
              <a:spcAft>
                <a:spcPts val="1600"/>
              </a:spcAft>
              <a:buSzPts val="248"/>
            </a:pPr>
            <a:endParaRPr lang="en-US" sz="2000" i="1" dirty="0">
              <a:solidFill>
                <a:srgbClr val="002F4A"/>
              </a:solidFill>
              <a:latin typeface="Times New Roman" panose="02020603050405020304" pitchFamily="18" charset="0"/>
              <a:ea typeface="Trebuchet MS"/>
              <a:cs typeface="Times New Roman" panose="02020603050405020304" pitchFamily="18" charset="0"/>
              <a:sym typeface="Trebuchet MS"/>
            </a:endParaRPr>
          </a:p>
          <a:p>
            <a:pPr marL="0" indent="0">
              <a:spcAft>
                <a:spcPts val="1600"/>
              </a:spcAft>
              <a:buSzPts val="248"/>
              <a:buNone/>
            </a:pPr>
            <a:endParaRPr lang="en-US" sz="2000" i="1" dirty="0">
              <a:solidFill>
                <a:srgbClr val="002F4A"/>
              </a:solidFill>
              <a:latin typeface="Times New Roman" panose="02020603050405020304" pitchFamily="18" charset="0"/>
              <a:ea typeface="Trebuchet MS"/>
              <a:cs typeface="Times New Roman" panose="02020603050405020304" pitchFamily="18" charset="0"/>
              <a:sym typeface="Trebuchet MS"/>
            </a:endParaRPr>
          </a:p>
          <a:p>
            <a:pPr marL="0" indent="0">
              <a:spcAft>
                <a:spcPts val="1600"/>
              </a:spcAft>
              <a:buSzPts val="248"/>
              <a:buNone/>
            </a:pPr>
            <a:r>
              <a:rPr lang="en-US" sz="2000" i="1" dirty="0">
                <a:solidFill>
                  <a:srgbClr val="002F4A"/>
                </a:solidFill>
                <a:latin typeface="Times New Roman" panose="02020603050405020304" pitchFamily="18" charset="0"/>
                <a:ea typeface="Trebuchet MS"/>
                <a:cs typeface="Times New Roman" panose="02020603050405020304" pitchFamily="18" charset="0"/>
                <a:sym typeface="Trebuchet MS"/>
              </a:rPr>
              <a:t>* The data contains 32 features on 2</a:t>
            </a:r>
          </a:p>
          <a:p>
            <a:pPr marL="0" indent="0">
              <a:spcAft>
                <a:spcPts val="1600"/>
              </a:spcAft>
              <a:buSzPts val="248"/>
              <a:buNone/>
            </a:pPr>
            <a:r>
              <a:rPr lang="en-US" sz="2000" i="1" dirty="0">
                <a:solidFill>
                  <a:srgbClr val="002F4A"/>
                </a:solidFill>
                <a:latin typeface="Times New Roman" panose="02020603050405020304" pitchFamily="18" charset="0"/>
                <a:ea typeface="Trebuchet MS"/>
                <a:cs typeface="Times New Roman" panose="02020603050405020304" pitchFamily="18" charset="0"/>
                <a:sym typeface="Trebuchet MS"/>
              </a:rPr>
              <a:t>   hotels in Portugal.</a:t>
            </a:r>
          </a:p>
          <a:p>
            <a:pPr marL="0" indent="0">
              <a:spcAft>
                <a:spcPts val="1600"/>
              </a:spcAft>
              <a:buSzPts val="248"/>
              <a:buNone/>
            </a:pPr>
            <a:r>
              <a:rPr lang="en-US" sz="2000" i="1" dirty="0">
                <a:solidFill>
                  <a:srgbClr val="002F4A"/>
                </a:solidFill>
                <a:latin typeface="Times New Roman" panose="02020603050405020304" pitchFamily="18" charset="0"/>
                <a:ea typeface="Trebuchet MS"/>
                <a:cs typeface="Times New Roman" panose="02020603050405020304" pitchFamily="18" charset="0"/>
                <a:sym typeface="Trebuchet MS"/>
              </a:rPr>
              <a:t>*Each observation represents hotel booking            between July,2015 and August,2017.</a:t>
            </a:r>
          </a:p>
          <a:p>
            <a:pPr marL="0" indent="0">
              <a:spcAft>
                <a:spcPts val="1600"/>
              </a:spcAft>
              <a:buSzPts val="248"/>
              <a:buNone/>
            </a:pPr>
            <a:r>
              <a:rPr lang="en-US" sz="2000" i="1" dirty="0">
                <a:solidFill>
                  <a:srgbClr val="002F4A"/>
                </a:solidFill>
                <a:latin typeface="Times New Roman" panose="02020603050405020304" pitchFamily="18" charset="0"/>
                <a:ea typeface="Trebuchet MS"/>
                <a:cs typeface="Times New Roman" panose="02020603050405020304" pitchFamily="18" charset="0"/>
                <a:sym typeface="Trebuchet MS"/>
              </a:rPr>
              <a:t>*The target variable is ‘Is Cancelled’</a:t>
            </a:r>
          </a:p>
          <a:p>
            <a:pPr marL="0" indent="0">
              <a:spcAft>
                <a:spcPts val="1600"/>
              </a:spcAft>
              <a:buSzPts val="248"/>
              <a:buNone/>
            </a:pPr>
            <a:r>
              <a:rPr lang="en-US" sz="2000" i="1" dirty="0">
                <a:solidFill>
                  <a:srgbClr val="002F4A"/>
                </a:solidFill>
                <a:latin typeface="Times New Roman" panose="02020603050405020304" pitchFamily="18" charset="0"/>
                <a:ea typeface="Trebuchet MS"/>
                <a:cs typeface="Times New Roman" panose="02020603050405020304" pitchFamily="18" charset="0"/>
                <a:sym typeface="Trebuchet MS"/>
              </a:rPr>
              <a:t>*Data for 119390 bookings with 32 features (20   categorical and 12 numerical columns)</a:t>
            </a:r>
          </a:p>
          <a:p>
            <a:pPr marL="0" indent="0">
              <a:spcAft>
                <a:spcPts val="1600"/>
              </a:spcAft>
              <a:buSzPts val="248"/>
              <a:buNone/>
            </a:pPr>
            <a:endParaRPr lang="en-US" sz="2000" i="1" dirty="0">
              <a:solidFill>
                <a:srgbClr val="002F4A"/>
              </a:solidFill>
              <a:latin typeface="Times New Roman" panose="02020603050405020304" pitchFamily="18" charset="0"/>
              <a:ea typeface="Trebuchet MS"/>
              <a:cs typeface="Times New Roman" panose="02020603050405020304" pitchFamily="18" charset="0"/>
              <a:sym typeface="Trebuchet MS"/>
            </a:endParaRPr>
          </a:p>
          <a:p>
            <a:pPr marL="0" indent="0">
              <a:spcAft>
                <a:spcPts val="1600"/>
              </a:spcAft>
              <a:buSzPts val="248"/>
              <a:buNone/>
            </a:pPr>
            <a:endParaRPr lang="en-US" sz="1520" i="1" dirty="0">
              <a:solidFill>
                <a:srgbClr val="002F4A"/>
              </a:solidFill>
              <a:latin typeface="Trebuchet MS"/>
              <a:ea typeface="Trebuchet MS"/>
              <a:cs typeface="Trebuchet MS"/>
              <a:sym typeface="Trebuchet MS"/>
            </a:endParaRPr>
          </a:p>
          <a:p>
            <a:pPr marL="0" indent="0">
              <a:spcAft>
                <a:spcPts val="1600"/>
              </a:spcAft>
              <a:buSzPts val="248"/>
              <a:buNone/>
            </a:pPr>
            <a:endParaRPr sz="1520" i="1" dirty="0">
              <a:solidFill>
                <a:srgbClr val="002F4A"/>
              </a:solidFill>
              <a:latin typeface="Trebuchet MS"/>
              <a:ea typeface="Trebuchet MS"/>
              <a:cs typeface="Trebuchet MS"/>
              <a:sym typeface="Trebuchet MS"/>
            </a:endParaRPr>
          </a:p>
        </p:txBody>
      </p:sp>
      <p:pic>
        <p:nvPicPr>
          <p:cNvPr id="82" name="Google Shape;82;p15"/>
          <p:cNvPicPr preferRelativeResize="0"/>
          <p:nvPr/>
        </p:nvPicPr>
        <p:blipFill>
          <a:blip r:embed="rId3">
            <a:alphaModFix/>
          </a:blip>
          <a:stretch>
            <a:fillRect/>
          </a:stretch>
        </p:blipFill>
        <p:spPr>
          <a:xfrm>
            <a:off x="415634" y="2196733"/>
            <a:ext cx="4941999" cy="2006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49301" y="2345269"/>
            <a:ext cx="2520951" cy="3829051"/>
            <a:chOff x="1123950" y="3517903"/>
            <a:chExt cx="3781425" cy="5743575"/>
          </a:xfrm>
        </p:grpSpPr>
        <p:sp>
          <p:nvSpPr>
            <p:cNvPr id="3" name="object 3"/>
            <p:cNvSpPr/>
            <p:nvPr/>
          </p:nvSpPr>
          <p:spPr>
            <a:xfrm>
              <a:off x="1123950" y="3517903"/>
              <a:ext cx="3781425" cy="5743575"/>
            </a:xfrm>
            <a:custGeom>
              <a:avLst/>
              <a:gdLst/>
              <a:ahLst/>
              <a:cxnLst/>
              <a:rect l="l" t="t" r="r" b="b"/>
              <a:pathLst>
                <a:path w="3781425" h="5743575">
                  <a:moveTo>
                    <a:pt x="3781424" y="5743574"/>
                  </a:moveTo>
                  <a:lnTo>
                    <a:pt x="0" y="5743574"/>
                  </a:lnTo>
                  <a:lnTo>
                    <a:pt x="0" y="0"/>
                  </a:lnTo>
                  <a:lnTo>
                    <a:pt x="3781424" y="0"/>
                  </a:lnTo>
                  <a:lnTo>
                    <a:pt x="3781424" y="5743574"/>
                  </a:lnTo>
                  <a:close/>
                </a:path>
              </a:pathLst>
            </a:custGeom>
            <a:solidFill>
              <a:srgbClr val="FDD059"/>
            </a:solidFill>
          </p:spPr>
          <p:txBody>
            <a:bodyPr wrap="square" lIns="0" tIns="0" rIns="0" bIns="0" rtlCol="0"/>
            <a:lstStyle/>
            <a:p>
              <a:endParaRPr sz="933"/>
            </a:p>
          </p:txBody>
        </p:sp>
        <p:pic>
          <p:nvPicPr>
            <p:cNvPr id="4" name="object 4"/>
            <p:cNvPicPr/>
            <p:nvPr/>
          </p:nvPicPr>
          <p:blipFill>
            <a:blip r:embed="rId2" cstate="print"/>
            <a:stretch>
              <a:fillRect/>
            </a:stretch>
          </p:blipFill>
          <p:spPr>
            <a:xfrm>
              <a:off x="1400174" y="3892551"/>
              <a:ext cx="85725" cy="85724"/>
            </a:xfrm>
            <a:prstGeom prst="rect">
              <a:avLst/>
            </a:prstGeom>
          </p:spPr>
        </p:pic>
        <p:pic>
          <p:nvPicPr>
            <p:cNvPr id="5" name="object 5"/>
            <p:cNvPicPr/>
            <p:nvPr/>
          </p:nvPicPr>
          <p:blipFill>
            <a:blip r:embed="rId2" cstate="print"/>
            <a:stretch>
              <a:fillRect/>
            </a:stretch>
          </p:blipFill>
          <p:spPr>
            <a:xfrm>
              <a:off x="1400174" y="4273551"/>
              <a:ext cx="85725" cy="85724"/>
            </a:xfrm>
            <a:prstGeom prst="rect">
              <a:avLst/>
            </a:prstGeom>
          </p:spPr>
        </p:pic>
        <p:pic>
          <p:nvPicPr>
            <p:cNvPr id="6" name="object 6"/>
            <p:cNvPicPr/>
            <p:nvPr/>
          </p:nvPicPr>
          <p:blipFill>
            <a:blip r:embed="rId2" cstate="print"/>
            <a:stretch>
              <a:fillRect/>
            </a:stretch>
          </p:blipFill>
          <p:spPr>
            <a:xfrm>
              <a:off x="1400174" y="4654551"/>
              <a:ext cx="85725" cy="85724"/>
            </a:xfrm>
            <a:prstGeom prst="rect">
              <a:avLst/>
            </a:prstGeom>
          </p:spPr>
        </p:pic>
        <p:pic>
          <p:nvPicPr>
            <p:cNvPr id="7" name="object 7"/>
            <p:cNvPicPr/>
            <p:nvPr/>
          </p:nvPicPr>
          <p:blipFill>
            <a:blip r:embed="rId2" cstate="print"/>
            <a:stretch>
              <a:fillRect/>
            </a:stretch>
          </p:blipFill>
          <p:spPr>
            <a:xfrm>
              <a:off x="1400174" y="5035551"/>
              <a:ext cx="85725" cy="85724"/>
            </a:xfrm>
            <a:prstGeom prst="rect">
              <a:avLst/>
            </a:prstGeom>
          </p:spPr>
        </p:pic>
        <p:pic>
          <p:nvPicPr>
            <p:cNvPr id="8" name="object 8"/>
            <p:cNvPicPr/>
            <p:nvPr/>
          </p:nvPicPr>
          <p:blipFill>
            <a:blip r:embed="rId2" cstate="print"/>
            <a:stretch>
              <a:fillRect/>
            </a:stretch>
          </p:blipFill>
          <p:spPr>
            <a:xfrm>
              <a:off x="1400174" y="5416551"/>
              <a:ext cx="85725" cy="85724"/>
            </a:xfrm>
            <a:prstGeom prst="rect">
              <a:avLst/>
            </a:prstGeom>
          </p:spPr>
        </p:pic>
        <p:pic>
          <p:nvPicPr>
            <p:cNvPr id="9" name="object 9"/>
            <p:cNvPicPr/>
            <p:nvPr/>
          </p:nvPicPr>
          <p:blipFill>
            <a:blip r:embed="rId2" cstate="print"/>
            <a:stretch>
              <a:fillRect/>
            </a:stretch>
          </p:blipFill>
          <p:spPr>
            <a:xfrm>
              <a:off x="1400174" y="5797551"/>
              <a:ext cx="85725" cy="85724"/>
            </a:xfrm>
            <a:prstGeom prst="rect">
              <a:avLst/>
            </a:prstGeom>
          </p:spPr>
        </p:pic>
        <p:pic>
          <p:nvPicPr>
            <p:cNvPr id="10" name="object 10"/>
            <p:cNvPicPr/>
            <p:nvPr/>
          </p:nvPicPr>
          <p:blipFill>
            <a:blip r:embed="rId2" cstate="print"/>
            <a:stretch>
              <a:fillRect/>
            </a:stretch>
          </p:blipFill>
          <p:spPr>
            <a:xfrm>
              <a:off x="1400174" y="6559551"/>
              <a:ext cx="85725" cy="85724"/>
            </a:xfrm>
            <a:prstGeom prst="rect">
              <a:avLst/>
            </a:prstGeom>
          </p:spPr>
        </p:pic>
        <p:pic>
          <p:nvPicPr>
            <p:cNvPr id="11" name="object 11"/>
            <p:cNvPicPr/>
            <p:nvPr/>
          </p:nvPicPr>
          <p:blipFill>
            <a:blip r:embed="rId2" cstate="print"/>
            <a:stretch>
              <a:fillRect/>
            </a:stretch>
          </p:blipFill>
          <p:spPr>
            <a:xfrm>
              <a:off x="1400174" y="7321551"/>
              <a:ext cx="85725" cy="85724"/>
            </a:xfrm>
            <a:prstGeom prst="rect">
              <a:avLst/>
            </a:prstGeom>
          </p:spPr>
        </p:pic>
      </p:grpSp>
      <p:sp>
        <p:nvSpPr>
          <p:cNvPr id="12" name="object 12"/>
          <p:cNvSpPr txBox="1">
            <a:spLocks noGrp="1"/>
          </p:cNvSpPr>
          <p:nvPr>
            <p:ph type="title"/>
          </p:nvPr>
        </p:nvSpPr>
        <p:spPr>
          <a:xfrm>
            <a:off x="207800" y="296684"/>
            <a:ext cx="10797057" cy="1022619"/>
          </a:xfrm>
          <a:prstGeom prst="rect">
            <a:avLst/>
          </a:prstGeom>
        </p:spPr>
        <p:txBody>
          <a:bodyPr spcFirstLastPara="1" vert="horz" wrap="square" lIns="0" tIns="469613" rIns="0" bIns="0" rtlCol="0" anchor="t" anchorCtr="0">
            <a:spAutoFit/>
          </a:bodyPr>
          <a:lstStyle/>
          <a:p>
            <a:pPr marL="963060">
              <a:spcBef>
                <a:spcPts val="67"/>
              </a:spcBef>
            </a:pPr>
            <a:r>
              <a:rPr sz="3867" spc="84" dirty="0">
                <a:solidFill>
                  <a:srgbClr val="FDD059"/>
                </a:solidFill>
              </a:rPr>
              <a:t>The</a:t>
            </a:r>
            <a:r>
              <a:rPr sz="3867" spc="160" dirty="0">
                <a:solidFill>
                  <a:srgbClr val="FDD059"/>
                </a:solidFill>
              </a:rPr>
              <a:t> </a:t>
            </a:r>
            <a:r>
              <a:rPr sz="3867" spc="147" dirty="0">
                <a:solidFill>
                  <a:srgbClr val="FDD059"/>
                </a:solidFill>
              </a:rPr>
              <a:t>features</a:t>
            </a:r>
            <a:r>
              <a:rPr sz="3867" spc="164" dirty="0">
                <a:solidFill>
                  <a:srgbClr val="FDD059"/>
                </a:solidFill>
              </a:rPr>
              <a:t> contained </a:t>
            </a:r>
            <a:r>
              <a:rPr sz="3867" spc="93" dirty="0">
                <a:solidFill>
                  <a:srgbClr val="FDD059"/>
                </a:solidFill>
              </a:rPr>
              <a:t>in</a:t>
            </a:r>
            <a:r>
              <a:rPr sz="3867" spc="160" dirty="0">
                <a:solidFill>
                  <a:srgbClr val="FDD059"/>
                </a:solidFill>
              </a:rPr>
              <a:t> </a:t>
            </a:r>
            <a:r>
              <a:rPr sz="3867" spc="53" dirty="0">
                <a:solidFill>
                  <a:srgbClr val="FDD059"/>
                </a:solidFill>
              </a:rPr>
              <a:t>this</a:t>
            </a:r>
            <a:r>
              <a:rPr sz="3867" spc="164" dirty="0">
                <a:solidFill>
                  <a:srgbClr val="FDD059"/>
                </a:solidFill>
              </a:rPr>
              <a:t> </a:t>
            </a:r>
            <a:r>
              <a:rPr sz="3867" spc="147" dirty="0">
                <a:solidFill>
                  <a:srgbClr val="FDD059"/>
                </a:solidFill>
              </a:rPr>
              <a:t>dataset:</a:t>
            </a:r>
            <a:endParaRPr sz="3867" dirty="0"/>
          </a:p>
        </p:txBody>
      </p:sp>
      <p:grpSp>
        <p:nvGrpSpPr>
          <p:cNvPr id="13" name="object 13"/>
          <p:cNvGrpSpPr/>
          <p:nvPr/>
        </p:nvGrpSpPr>
        <p:grpSpPr>
          <a:xfrm>
            <a:off x="8919633" y="2345269"/>
            <a:ext cx="2520951" cy="3829051"/>
            <a:chOff x="13379448" y="3517903"/>
            <a:chExt cx="3781425" cy="5743575"/>
          </a:xfrm>
        </p:grpSpPr>
        <p:sp>
          <p:nvSpPr>
            <p:cNvPr id="14" name="object 14"/>
            <p:cNvSpPr/>
            <p:nvPr/>
          </p:nvSpPr>
          <p:spPr>
            <a:xfrm>
              <a:off x="13379448" y="3517903"/>
              <a:ext cx="3781425" cy="5743575"/>
            </a:xfrm>
            <a:custGeom>
              <a:avLst/>
              <a:gdLst/>
              <a:ahLst/>
              <a:cxnLst/>
              <a:rect l="l" t="t" r="r" b="b"/>
              <a:pathLst>
                <a:path w="3781425" h="5743575">
                  <a:moveTo>
                    <a:pt x="3781424" y="5743574"/>
                  </a:moveTo>
                  <a:lnTo>
                    <a:pt x="0" y="5743574"/>
                  </a:lnTo>
                  <a:lnTo>
                    <a:pt x="0" y="0"/>
                  </a:lnTo>
                  <a:lnTo>
                    <a:pt x="3781424" y="0"/>
                  </a:lnTo>
                  <a:lnTo>
                    <a:pt x="3781424" y="5743574"/>
                  </a:lnTo>
                  <a:close/>
                </a:path>
              </a:pathLst>
            </a:custGeom>
            <a:solidFill>
              <a:srgbClr val="E6DBCA"/>
            </a:solidFill>
          </p:spPr>
          <p:txBody>
            <a:bodyPr wrap="square" lIns="0" tIns="0" rIns="0" bIns="0" rtlCol="0"/>
            <a:lstStyle/>
            <a:p>
              <a:endParaRPr sz="933"/>
            </a:p>
          </p:txBody>
        </p:sp>
        <p:pic>
          <p:nvPicPr>
            <p:cNvPr id="15" name="object 15"/>
            <p:cNvPicPr/>
            <p:nvPr/>
          </p:nvPicPr>
          <p:blipFill>
            <a:blip r:embed="rId2" cstate="print"/>
            <a:stretch>
              <a:fillRect/>
            </a:stretch>
          </p:blipFill>
          <p:spPr>
            <a:xfrm>
              <a:off x="13655673" y="3855255"/>
              <a:ext cx="85725" cy="85724"/>
            </a:xfrm>
            <a:prstGeom prst="rect">
              <a:avLst/>
            </a:prstGeom>
          </p:spPr>
        </p:pic>
        <p:pic>
          <p:nvPicPr>
            <p:cNvPr id="16" name="object 16"/>
            <p:cNvPicPr/>
            <p:nvPr/>
          </p:nvPicPr>
          <p:blipFill>
            <a:blip r:embed="rId2" cstate="print"/>
            <a:stretch>
              <a:fillRect/>
            </a:stretch>
          </p:blipFill>
          <p:spPr>
            <a:xfrm>
              <a:off x="13655673" y="4236255"/>
              <a:ext cx="85725" cy="85724"/>
            </a:xfrm>
            <a:prstGeom prst="rect">
              <a:avLst/>
            </a:prstGeom>
          </p:spPr>
        </p:pic>
        <p:pic>
          <p:nvPicPr>
            <p:cNvPr id="17" name="object 17"/>
            <p:cNvPicPr/>
            <p:nvPr/>
          </p:nvPicPr>
          <p:blipFill>
            <a:blip r:embed="rId2" cstate="print"/>
            <a:stretch>
              <a:fillRect/>
            </a:stretch>
          </p:blipFill>
          <p:spPr>
            <a:xfrm>
              <a:off x="13655673" y="4998255"/>
              <a:ext cx="85725" cy="85724"/>
            </a:xfrm>
            <a:prstGeom prst="rect">
              <a:avLst/>
            </a:prstGeom>
          </p:spPr>
        </p:pic>
        <p:pic>
          <p:nvPicPr>
            <p:cNvPr id="18" name="object 18"/>
            <p:cNvPicPr/>
            <p:nvPr/>
          </p:nvPicPr>
          <p:blipFill>
            <a:blip r:embed="rId2" cstate="print"/>
            <a:stretch>
              <a:fillRect/>
            </a:stretch>
          </p:blipFill>
          <p:spPr>
            <a:xfrm>
              <a:off x="13655673" y="5379255"/>
              <a:ext cx="85725" cy="85724"/>
            </a:xfrm>
            <a:prstGeom prst="rect">
              <a:avLst/>
            </a:prstGeom>
          </p:spPr>
        </p:pic>
        <p:pic>
          <p:nvPicPr>
            <p:cNvPr id="19" name="object 19"/>
            <p:cNvPicPr/>
            <p:nvPr/>
          </p:nvPicPr>
          <p:blipFill>
            <a:blip r:embed="rId2" cstate="print"/>
            <a:stretch>
              <a:fillRect/>
            </a:stretch>
          </p:blipFill>
          <p:spPr>
            <a:xfrm>
              <a:off x="13655673" y="5760255"/>
              <a:ext cx="85725" cy="85724"/>
            </a:xfrm>
            <a:prstGeom prst="rect">
              <a:avLst/>
            </a:prstGeom>
          </p:spPr>
        </p:pic>
        <p:pic>
          <p:nvPicPr>
            <p:cNvPr id="20" name="object 20"/>
            <p:cNvPicPr/>
            <p:nvPr/>
          </p:nvPicPr>
          <p:blipFill>
            <a:blip r:embed="rId2" cstate="print"/>
            <a:stretch>
              <a:fillRect/>
            </a:stretch>
          </p:blipFill>
          <p:spPr>
            <a:xfrm>
              <a:off x="13655673" y="6522255"/>
              <a:ext cx="85725" cy="85724"/>
            </a:xfrm>
            <a:prstGeom prst="rect">
              <a:avLst/>
            </a:prstGeom>
          </p:spPr>
        </p:pic>
        <p:pic>
          <p:nvPicPr>
            <p:cNvPr id="21" name="object 21"/>
            <p:cNvPicPr/>
            <p:nvPr/>
          </p:nvPicPr>
          <p:blipFill>
            <a:blip r:embed="rId2" cstate="print"/>
            <a:stretch>
              <a:fillRect/>
            </a:stretch>
          </p:blipFill>
          <p:spPr>
            <a:xfrm>
              <a:off x="13655673" y="7284255"/>
              <a:ext cx="85725" cy="85724"/>
            </a:xfrm>
            <a:prstGeom prst="rect">
              <a:avLst/>
            </a:prstGeom>
          </p:spPr>
        </p:pic>
      </p:grpSp>
      <p:grpSp>
        <p:nvGrpSpPr>
          <p:cNvPr id="22" name="object 22"/>
          <p:cNvGrpSpPr/>
          <p:nvPr/>
        </p:nvGrpSpPr>
        <p:grpSpPr>
          <a:xfrm>
            <a:off x="6201834" y="2345269"/>
            <a:ext cx="2520951" cy="3829051"/>
            <a:chOff x="9302750" y="3517903"/>
            <a:chExt cx="3781425" cy="5743575"/>
          </a:xfrm>
        </p:grpSpPr>
        <p:sp>
          <p:nvSpPr>
            <p:cNvPr id="23" name="object 23"/>
            <p:cNvSpPr/>
            <p:nvPr/>
          </p:nvSpPr>
          <p:spPr>
            <a:xfrm>
              <a:off x="9302750" y="3517903"/>
              <a:ext cx="3781425" cy="5743575"/>
            </a:xfrm>
            <a:custGeom>
              <a:avLst/>
              <a:gdLst/>
              <a:ahLst/>
              <a:cxnLst/>
              <a:rect l="l" t="t" r="r" b="b"/>
              <a:pathLst>
                <a:path w="3781425" h="5743575">
                  <a:moveTo>
                    <a:pt x="3781424" y="5743574"/>
                  </a:moveTo>
                  <a:lnTo>
                    <a:pt x="0" y="5743574"/>
                  </a:lnTo>
                  <a:lnTo>
                    <a:pt x="0" y="0"/>
                  </a:lnTo>
                  <a:lnTo>
                    <a:pt x="3781424" y="0"/>
                  </a:lnTo>
                  <a:lnTo>
                    <a:pt x="3781424" y="5743574"/>
                  </a:lnTo>
                  <a:close/>
                </a:path>
              </a:pathLst>
            </a:custGeom>
            <a:solidFill>
              <a:srgbClr val="FDD059"/>
            </a:solidFill>
          </p:spPr>
          <p:txBody>
            <a:bodyPr wrap="square" lIns="0" tIns="0" rIns="0" bIns="0" rtlCol="0"/>
            <a:lstStyle/>
            <a:p>
              <a:endParaRPr sz="933"/>
            </a:p>
          </p:txBody>
        </p:sp>
        <p:pic>
          <p:nvPicPr>
            <p:cNvPr id="24" name="object 24"/>
            <p:cNvPicPr/>
            <p:nvPr/>
          </p:nvPicPr>
          <p:blipFill>
            <a:blip r:embed="rId2" cstate="print"/>
            <a:stretch>
              <a:fillRect/>
            </a:stretch>
          </p:blipFill>
          <p:spPr>
            <a:xfrm>
              <a:off x="9578974" y="3845730"/>
              <a:ext cx="85725" cy="85724"/>
            </a:xfrm>
            <a:prstGeom prst="rect">
              <a:avLst/>
            </a:prstGeom>
          </p:spPr>
        </p:pic>
        <p:pic>
          <p:nvPicPr>
            <p:cNvPr id="25" name="object 25"/>
            <p:cNvPicPr/>
            <p:nvPr/>
          </p:nvPicPr>
          <p:blipFill>
            <a:blip r:embed="rId2" cstate="print"/>
            <a:stretch>
              <a:fillRect/>
            </a:stretch>
          </p:blipFill>
          <p:spPr>
            <a:xfrm>
              <a:off x="9578974" y="4217205"/>
              <a:ext cx="85725" cy="85724"/>
            </a:xfrm>
            <a:prstGeom prst="rect">
              <a:avLst/>
            </a:prstGeom>
          </p:spPr>
        </p:pic>
        <p:pic>
          <p:nvPicPr>
            <p:cNvPr id="26" name="object 26"/>
            <p:cNvPicPr/>
            <p:nvPr/>
          </p:nvPicPr>
          <p:blipFill>
            <a:blip r:embed="rId2" cstate="print"/>
            <a:stretch>
              <a:fillRect/>
            </a:stretch>
          </p:blipFill>
          <p:spPr>
            <a:xfrm>
              <a:off x="9578974" y="4960155"/>
              <a:ext cx="85725" cy="85724"/>
            </a:xfrm>
            <a:prstGeom prst="rect">
              <a:avLst/>
            </a:prstGeom>
          </p:spPr>
        </p:pic>
        <p:pic>
          <p:nvPicPr>
            <p:cNvPr id="27" name="object 27"/>
            <p:cNvPicPr/>
            <p:nvPr/>
          </p:nvPicPr>
          <p:blipFill>
            <a:blip r:embed="rId2" cstate="print"/>
            <a:stretch>
              <a:fillRect/>
            </a:stretch>
          </p:blipFill>
          <p:spPr>
            <a:xfrm>
              <a:off x="9578974" y="5703105"/>
              <a:ext cx="85725" cy="85724"/>
            </a:xfrm>
            <a:prstGeom prst="rect">
              <a:avLst/>
            </a:prstGeom>
          </p:spPr>
        </p:pic>
        <p:pic>
          <p:nvPicPr>
            <p:cNvPr id="28" name="object 28"/>
            <p:cNvPicPr/>
            <p:nvPr/>
          </p:nvPicPr>
          <p:blipFill>
            <a:blip r:embed="rId2" cstate="print"/>
            <a:stretch>
              <a:fillRect/>
            </a:stretch>
          </p:blipFill>
          <p:spPr>
            <a:xfrm>
              <a:off x="9578974" y="6446055"/>
              <a:ext cx="85725" cy="85724"/>
            </a:xfrm>
            <a:prstGeom prst="rect">
              <a:avLst/>
            </a:prstGeom>
          </p:spPr>
        </p:pic>
        <p:pic>
          <p:nvPicPr>
            <p:cNvPr id="29" name="object 29"/>
            <p:cNvPicPr/>
            <p:nvPr/>
          </p:nvPicPr>
          <p:blipFill>
            <a:blip r:embed="rId2" cstate="print"/>
            <a:stretch>
              <a:fillRect/>
            </a:stretch>
          </p:blipFill>
          <p:spPr>
            <a:xfrm>
              <a:off x="9578974" y="7189005"/>
              <a:ext cx="85725" cy="85724"/>
            </a:xfrm>
            <a:prstGeom prst="rect">
              <a:avLst/>
            </a:prstGeom>
          </p:spPr>
        </p:pic>
        <p:pic>
          <p:nvPicPr>
            <p:cNvPr id="30" name="object 30"/>
            <p:cNvPicPr/>
            <p:nvPr/>
          </p:nvPicPr>
          <p:blipFill>
            <a:blip r:embed="rId2" cstate="print"/>
            <a:stretch>
              <a:fillRect/>
            </a:stretch>
          </p:blipFill>
          <p:spPr>
            <a:xfrm>
              <a:off x="9578974" y="7560480"/>
              <a:ext cx="85725" cy="85724"/>
            </a:xfrm>
            <a:prstGeom prst="rect">
              <a:avLst/>
            </a:prstGeom>
          </p:spPr>
        </p:pic>
        <p:pic>
          <p:nvPicPr>
            <p:cNvPr id="31" name="object 31"/>
            <p:cNvPicPr/>
            <p:nvPr/>
          </p:nvPicPr>
          <p:blipFill>
            <a:blip r:embed="rId2" cstate="print"/>
            <a:stretch>
              <a:fillRect/>
            </a:stretch>
          </p:blipFill>
          <p:spPr>
            <a:xfrm>
              <a:off x="9578974" y="7931955"/>
              <a:ext cx="85725" cy="85724"/>
            </a:xfrm>
            <a:prstGeom prst="rect">
              <a:avLst/>
            </a:prstGeom>
          </p:spPr>
        </p:pic>
      </p:grpSp>
      <p:grpSp>
        <p:nvGrpSpPr>
          <p:cNvPr id="32" name="object 32"/>
          <p:cNvGrpSpPr/>
          <p:nvPr/>
        </p:nvGrpSpPr>
        <p:grpSpPr>
          <a:xfrm>
            <a:off x="3477685" y="2345269"/>
            <a:ext cx="2520951" cy="3829051"/>
            <a:chOff x="5216525" y="3517903"/>
            <a:chExt cx="3781425" cy="5743575"/>
          </a:xfrm>
        </p:grpSpPr>
        <p:sp>
          <p:nvSpPr>
            <p:cNvPr id="33" name="object 33"/>
            <p:cNvSpPr/>
            <p:nvPr/>
          </p:nvSpPr>
          <p:spPr>
            <a:xfrm>
              <a:off x="5216525" y="3517903"/>
              <a:ext cx="3781425" cy="5743575"/>
            </a:xfrm>
            <a:custGeom>
              <a:avLst/>
              <a:gdLst/>
              <a:ahLst/>
              <a:cxnLst/>
              <a:rect l="l" t="t" r="r" b="b"/>
              <a:pathLst>
                <a:path w="3781425" h="5743575">
                  <a:moveTo>
                    <a:pt x="3781424" y="5743574"/>
                  </a:moveTo>
                  <a:lnTo>
                    <a:pt x="0" y="5743574"/>
                  </a:lnTo>
                  <a:lnTo>
                    <a:pt x="0" y="0"/>
                  </a:lnTo>
                  <a:lnTo>
                    <a:pt x="3781424" y="0"/>
                  </a:lnTo>
                  <a:lnTo>
                    <a:pt x="3781424" y="5743574"/>
                  </a:lnTo>
                  <a:close/>
                </a:path>
              </a:pathLst>
            </a:custGeom>
            <a:solidFill>
              <a:srgbClr val="E6DBCA"/>
            </a:solidFill>
          </p:spPr>
          <p:txBody>
            <a:bodyPr wrap="square" lIns="0" tIns="0" rIns="0" bIns="0" rtlCol="0"/>
            <a:lstStyle/>
            <a:p>
              <a:endParaRPr sz="933"/>
            </a:p>
          </p:txBody>
        </p:sp>
        <p:pic>
          <p:nvPicPr>
            <p:cNvPr id="34" name="object 34"/>
            <p:cNvPicPr/>
            <p:nvPr/>
          </p:nvPicPr>
          <p:blipFill>
            <a:blip r:embed="rId2" cstate="print"/>
            <a:stretch>
              <a:fillRect/>
            </a:stretch>
          </p:blipFill>
          <p:spPr>
            <a:xfrm>
              <a:off x="5492749" y="3855255"/>
              <a:ext cx="85725" cy="85724"/>
            </a:xfrm>
            <a:prstGeom prst="rect">
              <a:avLst/>
            </a:prstGeom>
          </p:spPr>
        </p:pic>
        <p:pic>
          <p:nvPicPr>
            <p:cNvPr id="35" name="object 35"/>
            <p:cNvPicPr/>
            <p:nvPr/>
          </p:nvPicPr>
          <p:blipFill>
            <a:blip r:embed="rId2" cstate="print"/>
            <a:stretch>
              <a:fillRect/>
            </a:stretch>
          </p:blipFill>
          <p:spPr>
            <a:xfrm>
              <a:off x="5492749" y="4617255"/>
              <a:ext cx="85725" cy="85724"/>
            </a:xfrm>
            <a:prstGeom prst="rect">
              <a:avLst/>
            </a:prstGeom>
          </p:spPr>
        </p:pic>
        <p:pic>
          <p:nvPicPr>
            <p:cNvPr id="36" name="object 36"/>
            <p:cNvPicPr/>
            <p:nvPr/>
          </p:nvPicPr>
          <p:blipFill>
            <a:blip r:embed="rId2" cstate="print"/>
            <a:stretch>
              <a:fillRect/>
            </a:stretch>
          </p:blipFill>
          <p:spPr>
            <a:xfrm>
              <a:off x="5492749" y="4998255"/>
              <a:ext cx="85725" cy="85724"/>
            </a:xfrm>
            <a:prstGeom prst="rect">
              <a:avLst/>
            </a:prstGeom>
          </p:spPr>
        </p:pic>
        <p:pic>
          <p:nvPicPr>
            <p:cNvPr id="37" name="object 37"/>
            <p:cNvPicPr/>
            <p:nvPr/>
          </p:nvPicPr>
          <p:blipFill>
            <a:blip r:embed="rId2" cstate="print"/>
            <a:stretch>
              <a:fillRect/>
            </a:stretch>
          </p:blipFill>
          <p:spPr>
            <a:xfrm>
              <a:off x="5492749" y="5379255"/>
              <a:ext cx="85725" cy="85724"/>
            </a:xfrm>
            <a:prstGeom prst="rect">
              <a:avLst/>
            </a:prstGeom>
          </p:spPr>
        </p:pic>
        <p:pic>
          <p:nvPicPr>
            <p:cNvPr id="38" name="object 38"/>
            <p:cNvPicPr/>
            <p:nvPr/>
          </p:nvPicPr>
          <p:blipFill>
            <a:blip r:embed="rId2" cstate="print"/>
            <a:stretch>
              <a:fillRect/>
            </a:stretch>
          </p:blipFill>
          <p:spPr>
            <a:xfrm>
              <a:off x="5492749" y="5760255"/>
              <a:ext cx="85725" cy="85724"/>
            </a:xfrm>
            <a:prstGeom prst="rect">
              <a:avLst/>
            </a:prstGeom>
          </p:spPr>
        </p:pic>
        <p:pic>
          <p:nvPicPr>
            <p:cNvPr id="39" name="object 39"/>
            <p:cNvPicPr/>
            <p:nvPr/>
          </p:nvPicPr>
          <p:blipFill>
            <a:blip r:embed="rId2" cstate="print"/>
            <a:stretch>
              <a:fillRect/>
            </a:stretch>
          </p:blipFill>
          <p:spPr>
            <a:xfrm>
              <a:off x="5492749" y="6141255"/>
              <a:ext cx="85725" cy="85724"/>
            </a:xfrm>
            <a:prstGeom prst="rect">
              <a:avLst/>
            </a:prstGeom>
          </p:spPr>
        </p:pic>
        <p:pic>
          <p:nvPicPr>
            <p:cNvPr id="40" name="object 40"/>
            <p:cNvPicPr/>
            <p:nvPr/>
          </p:nvPicPr>
          <p:blipFill>
            <a:blip r:embed="rId2" cstate="print"/>
            <a:stretch>
              <a:fillRect/>
            </a:stretch>
          </p:blipFill>
          <p:spPr>
            <a:xfrm>
              <a:off x="5492749" y="6522255"/>
              <a:ext cx="85725" cy="85724"/>
            </a:xfrm>
            <a:prstGeom prst="rect">
              <a:avLst/>
            </a:prstGeom>
          </p:spPr>
        </p:pic>
        <p:pic>
          <p:nvPicPr>
            <p:cNvPr id="41" name="object 41"/>
            <p:cNvPicPr/>
            <p:nvPr/>
          </p:nvPicPr>
          <p:blipFill>
            <a:blip r:embed="rId2" cstate="print"/>
            <a:stretch>
              <a:fillRect/>
            </a:stretch>
          </p:blipFill>
          <p:spPr>
            <a:xfrm>
              <a:off x="5492749" y="7284255"/>
              <a:ext cx="85725" cy="85724"/>
            </a:xfrm>
            <a:prstGeom prst="rect">
              <a:avLst/>
            </a:prstGeom>
          </p:spPr>
        </p:pic>
      </p:grpSp>
      <p:sp>
        <p:nvSpPr>
          <p:cNvPr id="42" name="object 42"/>
          <p:cNvSpPr txBox="1"/>
          <p:nvPr/>
        </p:nvSpPr>
        <p:spPr>
          <a:xfrm>
            <a:off x="749301" y="2345270"/>
            <a:ext cx="2520951" cy="2923194"/>
          </a:xfrm>
          <a:prstGeom prst="rect">
            <a:avLst/>
          </a:prstGeom>
        </p:spPr>
        <p:txBody>
          <a:bodyPr vert="horz" wrap="square" lIns="0" tIns="129117" rIns="0" bIns="0" rtlCol="0">
            <a:spAutoFit/>
          </a:bodyPr>
          <a:lstStyle/>
          <a:p>
            <a:pPr marL="345009">
              <a:spcBef>
                <a:spcPts val="1017"/>
              </a:spcBef>
            </a:pPr>
            <a:r>
              <a:rPr sz="1600" spc="-7" dirty="0">
                <a:solidFill>
                  <a:srgbClr val="1B2529"/>
                </a:solidFill>
              </a:rPr>
              <a:t>HOTEL</a:t>
            </a:r>
            <a:endParaRPr sz="1600"/>
          </a:p>
          <a:p>
            <a:pPr marL="345009" marR="972373">
              <a:lnSpc>
                <a:spcPct val="104200"/>
              </a:lnSpc>
            </a:pPr>
            <a:r>
              <a:rPr sz="1600" spc="-17" dirty="0">
                <a:solidFill>
                  <a:srgbClr val="1B2529"/>
                </a:solidFill>
              </a:rPr>
              <a:t>IS</a:t>
            </a:r>
            <a:r>
              <a:rPr sz="1600" spc="-40" dirty="0">
                <a:solidFill>
                  <a:srgbClr val="1B2529"/>
                </a:solidFill>
              </a:rPr>
              <a:t> </a:t>
            </a:r>
            <a:r>
              <a:rPr sz="1600" spc="-153" dirty="0">
                <a:solidFill>
                  <a:srgbClr val="1B2529"/>
                </a:solidFill>
              </a:rPr>
              <a:t>CANCELED </a:t>
            </a:r>
            <a:r>
              <a:rPr sz="1600" spc="-93" dirty="0">
                <a:solidFill>
                  <a:srgbClr val="1B2529"/>
                </a:solidFill>
              </a:rPr>
              <a:t>LEAD</a:t>
            </a:r>
            <a:r>
              <a:rPr sz="1600" spc="-4" dirty="0">
                <a:solidFill>
                  <a:srgbClr val="1B2529"/>
                </a:solidFill>
              </a:rPr>
              <a:t> </a:t>
            </a:r>
            <a:r>
              <a:rPr sz="1600" spc="-13" dirty="0">
                <a:solidFill>
                  <a:srgbClr val="1B2529"/>
                </a:solidFill>
              </a:rPr>
              <a:t>TIME</a:t>
            </a:r>
            <a:endParaRPr sz="1600"/>
          </a:p>
          <a:p>
            <a:pPr marL="345009">
              <a:spcBef>
                <a:spcPts val="80"/>
              </a:spcBef>
            </a:pPr>
            <a:r>
              <a:rPr sz="1600" spc="-87" dirty="0">
                <a:solidFill>
                  <a:srgbClr val="1B2529"/>
                </a:solidFill>
              </a:rPr>
              <a:t>ARRIVAL</a:t>
            </a:r>
            <a:r>
              <a:rPr sz="1600" spc="-11" dirty="0">
                <a:solidFill>
                  <a:srgbClr val="1B2529"/>
                </a:solidFill>
              </a:rPr>
              <a:t> </a:t>
            </a:r>
            <a:r>
              <a:rPr sz="1600" spc="-97" dirty="0">
                <a:solidFill>
                  <a:srgbClr val="1B2529"/>
                </a:solidFill>
              </a:rPr>
              <a:t>DATE</a:t>
            </a:r>
            <a:r>
              <a:rPr sz="1600" spc="-11" dirty="0">
                <a:solidFill>
                  <a:srgbClr val="1B2529"/>
                </a:solidFill>
              </a:rPr>
              <a:t> </a:t>
            </a:r>
            <a:r>
              <a:rPr sz="1600" spc="-191" dirty="0">
                <a:solidFill>
                  <a:srgbClr val="1B2529"/>
                </a:solidFill>
              </a:rPr>
              <a:t>YEAR</a:t>
            </a:r>
            <a:endParaRPr sz="1600"/>
          </a:p>
          <a:p>
            <a:pPr marL="345009" marR="104984">
              <a:lnSpc>
                <a:spcPct val="104200"/>
              </a:lnSpc>
            </a:pPr>
            <a:r>
              <a:rPr sz="1600" spc="-87" dirty="0">
                <a:solidFill>
                  <a:srgbClr val="1B2529"/>
                </a:solidFill>
              </a:rPr>
              <a:t>ARRIVAL</a:t>
            </a:r>
            <a:r>
              <a:rPr sz="1600" spc="-17" dirty="0">
                <a:solidFill>
                  <a:srgbClr val="1B2529"/>
                </a:solidFill>
              </a:rPr>
              <a:t> </a:t>
            </a:r>
            <a:r>
              <a:rPr sz="1600" spc="-97" dirty="0">
                <a:solidFill>
                  <a:srgbClr val="1B2529"/>
                </a:solidFill>
              </a:rPr>
              <a:t>DATE</a:t>
            </a:r>
            <a:r>
              <a:rPr sz="1600" spc="-11" dirty="0">
                <a:solidFill>
                  <a:srgbClr val="1B2529"/>
                </a:solidFill>
              </a:rPr>
              <a:t> </a:t>
            </a:r>
            <a:r>
              <a:rPr sz="1600" spc="-127" dirty="0">
                <a:solidFill>
                  <a:srgbClr val="1B2529"/>
                </a:solidFill>
              </a:rPr>
              <a:t>MONTH </a:t>
            </a:r>
            <a:r>
              <a:rPr sz="1600" spc="-87" dirty="0">
                <a:solidFill>
                  <a:srgbClr val="1B2529"/>
                </a:solidFill>
              </a:rPr>
              <a:t>ARRIVAL</a:t>
            </a:r>
            <a:r>
              <a:rPr sz="1600" spc="-11" dirty="0">
                <a:solidFill>
                  <a:srgbClr val="1B2529"/>
                </a:solidFill>
              </a:rPr>
              <a:t> </a:t>
            </a:r>
            <a:r>
              <a:rPr sz="1600" spc="-97" dirty="0">
                <a:solidFill>
                  <a:srgbClr val="1B2529"/>
                </a:solidFill>
              </a:rPr>
              <a:t>DATE</a:t>
            </a:r>
            <a:r>
              <a:rPr sz="1600" spc="-11" dirty="0">
                <a:solidFill>
                  <a:srgbClr val="1B2529"/>
                </a:solidFill>
              </a:rPr>
              <a:t> </a:t>
            </a:r>
            <a:r>
              <a:rPr sz="1600" spc="-204" dirty="0">
                <a:solidFill>
                  <a:srgbClr val="1B2529"/>
                </a:solidFill>
              </a:rPr>
              <a:t>WEEK </a:t>
            </a:r>
            <a:r>
              <a:rPr sz="1600" spc="-53" dirty="0">
                <a:solidFill>
                  <a:srgbClr val="1B2529"/>
                </a:solidFill>
              </a:rPr>
              <a:t>NUMBER</a:t>
            </a:r>
            <a:endParaRPr sz="1600"/>
          </a:p>
          <a:p>
            <a:pPr marL="345009" marR="102444">
              <a:lnSpc>
                <a:spcPct val="104200"/>
              </a:lnSpc>
            </a:pPr>
            <a:r>
              <a:rPr sz="1600" spc="-87" dirty="0">
                <a:solidFill>
                  <a:srgbClr val="1B2529"/>
                </a:solidFill>
              </a:rPr>
              <a:t>ARRIVAL</a:t>
            </a:r>
            <a:r>
              <a:rPr sz="1600" spc="33" dirty="0">
                <a:solidFill>
                  <a:srgbClr val="1B2529"/>
                </a:solidFill>
              </a:rPr>
              <a:t> </a:t>
            </a:r>
            <a:r>
              <a:rPr sz="1600" spc="-97" dirty="0">
                <a:solidFill>
                  <a:srgbClr val="1B2529"/>
                </a:solidFill>
              </a:rPr>
              <a:t>DATE</a:t>
            </a:r>
            <a:r>
              <a:rPr sz="1600" spc="47" dirty="0">
                <a:solidFill>
                  <a:srgbClr val="1B2529"/>
                </a:solidFill>
              </a:rPr>
              <a:t> </a:t>
            </a:r>
            <a:r>
              <a:rPr sz="1600" spc="-173" dirty="0">
                <a:solidFill>
                  <a:srgbClr val="1B2529"/>
                </a:solidFill>
              </a:rPr>
              <a:t>DAY</a:t>
            </a:r>
            <a:r>
              <a:rPr sz="1600" spc="64" dirty="0">
                <a:solidFill>
                  <a:srgbClr val="1B2529"/>
                </a:solidFill>
              </a:rPr>
              <a:t> </a:t>
            </a:r>
            <a:r>
              <a:rPr sz="1600" spc="-213" dirty="0">
                <a:solidFill>
                  <a:srgbClr val="1B2529"/>
                </a:solidFill>
              </a:rPr>
              <a:t>OF </a:t>
            </a:r>
            <a:r>
              <a:rPr sz="1600" spc="-7" dirty="0">
                <a:solidFill>
                  <a:srgbClr val="1B2529"/>
                </a:solidFill>
              </a:rPr>
              <a:t>MONTH</a:t>
            </a:r>
            <a:endParaRPr sz="1600"/>
          </a:p>
          <a:p>
            <a:pPr marL="345009" marR="372524">
              <a:lnSpc>
                <a:spcPct val="104200"/>
              </a:lnSpc>
            </a:pPr>
            <a:r>
              <a:rPr sz="1600" spc="-107" dirty="0">
                <a:solidFill>
                  <a:srgbClr val="1B2529"/>
                </a:solidFill>
              </a:rPr>
              <a:t>STAYS</a:t>
            </a:r>
            <a:r>
              <a:rPr sz="1600" spc="-7" dirty="0">
                <a:solidFill>
                  <a:srgbClr val="1B2529"/>
                </a:solidFill>
              </a:rPr>
              <a:t> </a:t>
            </a:r>
            <a:r>
              <a:rPr sz="1600" dirty="0">
                <a:solidFill>
                  <a:srgbClr val="1B2529"/>
                </a:solidFill>
              </a:rPr>
              <a:t>IN</a:t>
            </a:r>
            <a:r>
              <a:rPr sz="1600" spc="-31" dirty="0">
                <a:solidFill>
                  <a:srgbClr val="1B2529"/>
                </a:solidFill>
              </a:rPr>
              <a:t> </a:t>
            </a:r>
            <a:r>
              <a:rPr sz="1600" spc="-177" dirty="0">
                <a:solidFill>
                  <a:srgbClr val="1B2529"/>
                </a:solidFill>
              </a:rPr>
              <a:t>WEEKEND </a:t>
            </a:r>
            <a:r>
              <a:rPr sz="1600" spc="-13" dirty="0">
                <a:solidFill>
                  <a:srgbClr val="1B2529"/>
                </a:solidFill>
              </a:rPr>
              <a:t>NIGHTS</a:t>
            </a:r>
            <a:endParaRPr sz="1600"/>
          </a:p>
        </p:txBody>
      </p:sp>
      <p:sp>
        <p:nvSpPr>
          <p:cNvPr id="43" name="object 43"/>
          <p:cNvSpPr txBox="1"/>
          <p:nvPr/>
        </p:nvSpPr>
        <p:spPr>
          <a:xfrm>
            <a:off x="8919633" y="2345270"/>
            <a:ext cx="2520951" cy="2900922"/>
          </a:xfrm>
          <a:prstGeom prst="rect">
            <a:avLst/>
          </a:prstGeom>
        </p:spPr>
        <p:txBody>
          <a:bodyPr vert="horz" wrap="square" lIns="0" tIns="104140" rIns="0" bIns="0" rtlCol="0">
            <a:spAutoFit/>
          </a:bodyPr>
          <a:lstStyle/>
          <a:p>
            <a:pPr marL="345009">
              <a:spcBef>
                <a:spcPts val="820"/>
              </a:spcBef>
            </a:pPr>
            <a:r>
              <a:rPr sz="1600" spc="-71" dirty="0">
                <a:solidFill>
                  <a:srgbClr val="1B2529"/>
                </a:solidFill>
              </a:rPr>
              <a:t>COMPANY</a:t>
            </a:r>
            <a:endParaRPr sz="1600"/>
          </a:p>
          <a:p>
            <a:pPr marL="345009" marR="595614">
              <a:lnSpc>
                <a:spcPct val="104200"/>
              </a:lnSpc>
            </a:pPr>
            <a:r>
              <a:rPr sz="1600" spc="-169" dirty="0">
                <a:solidFill>
                  <a:srgbClr val="1B2529"/>
                </a:solidFill>
              </a:rPr>
              <a:t>DAYS</a:t>
            </a:r>
            <a:r>
              <a:rPr sz="1600" spc="67" dirty="0">
                <a:solidFill>
                  <a:srgbClr val="1B2529"/>
                </a:solidFill>
              </a:rPr>
              <a:t> </a:t>
            </a:r>
            <a:r>
              <a:rPr sz="1600" dirty="0">
                <a:solidFill>
                  <a:srgbClr val="1B2529"/>
                </a:solidFill>
              </a:rPr>
              <a:t>IN</a:t>
            </a:r>
            <a:r>
              <a:rPr sz="1600" spc="67" dirty="0">
                <a:solidFill>
                  <a:srgbClr val="1B2529"/>
                </a:solidFill>
              </a:rPr>
              <a:t> </a:t>
            </a:r>
            <a:r>
              <a:rPr sz="1600" spc="-113" dirty="0">
                <a:solidFill>
                  <a:srgbClr val="1B2529"/>
                </a:solidFill>
              </a:rPr>
              <a:t>WAITING </a:t>
            </a:r>
            <a:r>
              <a:rPr sz="1600" spc="-13" dirty="0">
                <a:solidFill>
                  <a:srgbClr val="1B2529"/>
                </a:solidFill>
              </a:rPr>
              <a:t>LIST</a:t>
            </a:r>
            <a:endParaRPr sz="1600"/>
          </a:p>
          <a:p>
            <a:pPr marL="345009" marR="632444">
              <a:lnSpc>
                <a:spcPct val="104200"/>
              </a:lnSpc>
            </a:pPr>
            <a:r>
              <a:rPr sz="1600" spc="-169" dirty="0">
                <a:solidFill>
                  <a:srgbClr val="1B2529"/>
                </a:solidFill>
              </a:rPr>
              <a:t>CUSTOMER</a:t>
            </a:r>
            <a:r>
              <a:rPr sz="1600" spc="180" dirty="0">
                <a:solidFill>
                  <a:srgbClr val="1B2529"/>
                </a:solidFill>
              </a:rPr>
              <a:t> </a:t>
            </a:r>
            <a:r>
              <a:rPr sz="1600" spc="-133" dirty="0">
                <a:solidFill>
                  <a:srgbClr val="1B2529"/>
                </a:solidFill>
              </a:rPr>
              <a:t>TYPE </a:t>
            </a:r>
            <a:r>
              <a:rPr sz="1600" spc="-207" dirty="0">
                <a:solidFill>
                  <a:srgbClr val="1B2529"/>
                </a:solidFill>
              </a:rPr>
              <a:t>ADR</a:t>
            </a:r>
            <a:endParaRPr sz="1600"/>
          </a:p>
          <a:p>
            <a:pPr marL="345009">
              <a:spcBef>
                <a:spcPts val="80"/>
              </a:spcBef>
            </a:pPr>
            <a:r>
              <a:rPr sz="1600" spc="-153" dirty="0">
                <a:solidFill>
                  <a:srgbClr val="1B2529"/>
                </a:solidFill>
              </a:rPr>
              <a:t>REQUIRED</a:t>
            </a:r>
            <a:r>
              <a:rPr sz="1600" spc="60" dirty="0">
                <a:solidFill>
                  <a:srgbClr val="1B2529"/>
                </a:solidFill>
              </a:rPr>
              <a:t> </a:t>
            </a:r>
            <a:r>
              <a:rPr sz="1600" spc="-220" dirty="0">
                <a:solidFill>
                  <a:srgbClr val="1B2529"/>
                </a:solidFill>
              </a:rPr>
              <a:t>CAR</a:t>
            </a:r>
            <a:endParaRPr sz="1600"/>
          </a:p>
          <a:p>
            <a:pPr marL="345009" marR="586303">
              <a:lnSpc>
                <a:spcPct val="104200"/>
              </a:lnSpc>
            </a:pPr>
            <a:r>
              <a:rPr sz="1600" spc="-113" dirty="0">
                <a:solidFill>
                  <a:srgbClr val="1B2529"/>
                </a:solidFill>
              </a:rPr>
              <a:t>PARKING</a:t>
            </a:r>
            <a:r>
              <a:rPr sz="1600" spc="40" dirty="0">
                <a:solidFill>
                  <a:srgbClr val="1B2529"/>
                </a:solidFill>
              </a:rPr>
              <a:t> </a:t>
            </a:r>
            <a:r>
              <a:rPr sz="1600" spc="-177" dirty="0">
                <a:solidFill>
                  <a:srgbClr val="1B2529"/>
                </a:solidFill>
              </a:rPr>
              <a:t>SPACES </a:t>
            </a:r>
            <a:r>
              <a:rPr sz="1600" spc="-76" dirty="0">
                <a:solidFill>
                  <a:srgbClr val="1B2529"/>
                </a:solidFill>
              </a:rPr>
              <a:t>RESERVATION</a:t>
            </a:r>
            <a:endParaRPr sz="1600"/>
          </a:p>
          <a:p>
            <a:pPr marL="345009">
              <a:spcBef>
                <a:spcPts val="76"/>
              </a:spcBef>
            </a:pPr>
            <a:r>
              <a:rPr sz="1600" spc="-17" dirty="0">
                <a:solidFill>
                  <a:srgbClr val="1B2529"/>
                </a:solidFill>
              </a:rPr>
              <a:t>STATUS</a:t>
            </a:r>
            <a:endParaRPr sz="1600"/>
          </a:p>
          <a:p>
            <a:pPr marL="345009" marR="894058">
              <a:lnSpc>
                <a:spcPct val="104200"/>
              </a:lnSpc>
            </a:pPr>
            <a:r>
              <a:rPr sz="1600" spc="-136" dirty="0">
                <a:solidFill>
                  <a:srgbClr val="1B2529"/>
                </a:solidFill>
              </a:rPr>
              <a:t>RESERVATION </a:t>
            </a:r>
            <a:r>
              <a:rPr sz="1600" spc="-100" dirty="0">
                <a:solidFill>
                  <a:srgbClr val="1B2529"/>
                </a:solidFill>
              </a:rPr>
              <a:t>STATUS</a:t>
            </a:r>
            <a:r>
              <a:rPr sz="1600" spc="13" dirty="0">
                <a:solidFill>
                  <a:srgbClr val="1B2529"/>
                </a:solidFill>
              </a:rPr>
              <a:t> </a:t>
            </a:r>
            <a:r>
              <a:rPr sz="1600" spc="-107" dirty="0">
                <a:solidFill>
                  <a:srgbClr val="1B2529"/>
                </a:solidFill>
              </a:rPr>
              <a:t>DATE</a:t>
            </a:r>
            <a:endParaRPr sz="1600"/>
          </a:p>
        </p:txBody>
      </p:sp>
      <p:sp>
        <p:nvSpPr>
          <p:cNvPr id="44" name="object 44"/>
          <p:cNvSpPr txBox="1"/>
          <p:nvPr/>
        </p:nvSpPr>
        <p:spPr>
          <a:xfrm>
            <a:off x="6201834" y="2345270"/>
            <a:ext cx="2520951" cy="3136884"/>
          </a:xfrm>
          <a:prstGeom prst="rect">
            <a:avLst/>
          </a:prstGeom>
        </p:spPr>
        <p:txBody>
          <a:bodyPr vert="horz" wrap="square" lIns="0" tIns="93980" rIns="0" bIns="0" rtlCol="0">
            <a:spAutoFit/>
          </a:bodyPr>
          <a:lstStyle/>
          <a:p>
            <a:pPr marL="345009" marR="304370">
              <a:lnSpc>
                <a:spcPct val="101600"/>
              </a:lnSpc>
              <a:spcBef>
                <a:spcPts val="740"/>
              </a:spcBef>
            </a:pPr>
            <a:r>
              <a:rPr sz="1600" spc="-17" dirty="0">
                <a:solidFill>
                  <a:srgbClr val="1B2529"/>
                </a:solidFill>
              </a:rPr>
              <a:t>IS</a:t>
            </a:r>
            <a:r>
              <a:rPr sz="1600" spc="-27" dirty="0">
                <a:solidFill>
                  <a:srgbClr val="1B2529"/>
                </a:solidFill>
              </a:rPr>
              <a:t> </a:t>
            </a:r>
            <a:r>
              <a:rPr sz="1600" spc="-133" dirty="0">
                <a:solidFill>
                  <a:srgbClr val="1B2529"/>
                </a:solidFill>
              </a:rPr>
              <a:t>REPEATED</a:t>
            </a:r>
            <a:r>
              <a:rPr sz="1600" spc="24" dirty="0">
                <a:solidFill>
                  <a:srgbClr val="1B2529"/>
                </a:solidFill>
              </a:rPr>
              <a:t> </a:t>
            </a:r>
            <a:r>
              <a:rPr sz="1600" spc="-177" dirty="0">
                <a:solidFill>
                  <a:srgbClr val="1B2529"/>
                </a:solidFill>
              </a:rPr>
              <a:t>GUEST </a:t>
            </a:r>
            <a:r>
              <a:rPr sz="1600" spc="-71" dirty="0">
                <a:solidFill>
                  <a:srgbClr val="1B2529"/>
                </a:solidFill>
              </a:rPr>
              <a:t>PREVIOUS</a:t>
            </a:r>
            <a:endParaRPr sz="1600"/>
          </a:p>
          <a:p>
            <a:pPr marL="345009">
              <a:spcBef>
                <a:spcPts val="31"/>
              </a:spcBef>
            </a:pPr>
            <a:r>
              <a:rPr sz="1600" spc="-67" dirty="0">
                <a:solidFill>
                  <a:srgbClr val="1B2529"/>
                </a:solidFill>
              </a:rPr>
              <a:t>CANCELLATIONS</a:t>
            </a:r>
            <a:endParaRPr sz="1600"/>
          </a:p>
          <a:p>
            <a:pPr marL="345009" marR="248491">
              <a:lnSpc>
                <a:spcPts val="1953"/>
              </a:lnSpc>
              <a:spcBef>
                <a:spcPts val="67"/>
              </a:spcBef>
            </a:pPr>
            <a:r>
              <a:rPr sz="1600" spc="-133" dirty="0">
                <a:solidFill>
                  <a:srgbClr val="1B2529"/>
                </a:solidFill>
              </a:rPr>
              <a:t>PREVIOUS</a:t>
            </a:r>
            <a:r>
              <a:rPr sz="1600" spc="37" dirty="0">
                <a:solidFill>
                  <a:srgbClr val="1B2529"/>
                </a:solidFill>
              </a:rPr>
              <a:t> </a:t>
            </a:r>
            <a:r>
              <a:rPr sz="1600" spc="-144" dirty="0">
                <a:solidFill>
                  <a:srgbClr val="1B2529"/>
                </a:solidFill>
              </a:rPr>
              <a:t>BOOKINGS </a:t>
            </a:r>
            <a:r>
              <a:rPr sz="1600" spc="-97" dirty="0">
                <a:solidFill>
                  <a:srgbClr val="1B2529"/>
                </a:solidFill>
              </a:rPr>
              <a:t>NOT</a:t>
            </a:r>
            <a:r>
              <a:rPr sz="1600" spc="-13" dirty="0">
                <a:solidFill>
                  <a:srgbClr val="1B2529"/>
                </a:solidFill>
              </a:rPr>
              <a:t> </a:t>
            </a:r>
            <a:r>
              <a:rPr sz="1600" spc="-71" dirty="0">
                <a:solidFill>
                  <a:srgbClr val="1B2529"/>
                </a:solidFill>
              </a:rPr>
              <a:t>CANCELED</a:t>
            </a:r>
            <a:endParaRPr sz="1600"/>
          </a:p>
          <a:p>
            <a:pPr marL="345009">
              <a:lnSpc>
                <a:spcPts val="1877"/>
              </a:lnSpc>
            </a:pPr>
            <a:r>
              <a:rPr sz="1600" spc="-173" dirty="0">
                <a:solidFill>
                  <a:srgbClr val="1B2529"/>
                </a:solidFill>
              </a:rPr>
              <a:t>RESERVED</a:t>
            </a:r>
            <a:r>
              <a:rPr sz="1600" spc="184" dirty="0">
                <a:solidFill>
                  <a:srgbClr val="1B2529"/>
                </a:solidFill>
              </a:rPr>
              <a:t> </a:t>
            </a:r>
            <a:r>
              <a:rPr sz="1600" spc="-220" dirty="0">
                <a:solidFill>
                  <a:srgbClr val="1B2529"/>
                </a:solidFill>
              </a:rPr>
              <a:t>ROOM</a:t>
            </a:r>
            <a:endParaRPr sz="1600"/>
          </a:p>
          <a:p>
            <a:pPr marL="345009">
              <a:spcBef>
                <a:spcPts val="31"/>
              </a:spcBef>
            </a:pPr>
            <a:r>
              <a:rPr sz="1600" spc="-13" dirty="0">
                <a:solidFill>
                  <a:srgbClr val="1B2529"/>
                </a:solidFill>
              </a:rPr>
              <a:t>TYPE</a:t>
            </a:r>
            <a:endParaRPr sz="1600"/>
          </a:p>
          <a:p>
            <a:pPr marL="345009" marR="653610">
              <a:lnSpc>
                <a:spcPts val="1953"/>
              </a:lnSpc>
              <a:spcBef>
                <a:spcPts val="67"/>
              </a:spcBef>
            </a:pPr>
            <a:r>
              <a:rPr sz="1600" spc="-127" dirty="0">
                <a:solidFill>
                  <a:srgbClr val="1B2529"/>
                </a:solidFill>
              </a:rPr>
              <a:t>ASSIGNED</a:t>
            </a:r>
            <a:r>
              <a:rPr sz="1600" spc="31" dirty="0">
                <a:solidFill>
                  <a:srgbClr val="1B2529"/>
                </a:solidFill>
              </a:rPr>
              <a:t> </a:t>
            </a:r>
            <a:r>
              <a:rPr sz="1600" spc="-220" dirty="0">
                <a:solidFill>
                  <a:srgbClr val="1B2529"/>
                </a:solidFill>
              </a:rPr>
              <a:t>ROOM </a:t>
            </a:r>
            <a:r>
              <a:rPr sz="1600" spc="-13" dirty="0">
                <a:solidFill>
                  <a:srgbClr val="1B2529"/>
                </a:solidFill>
              </a:rPr>
              <a:t>TYPE</a:t>
            </a:r>
            <a:endParaRPr sz="1600"/>
          </a:p>
          <a:p>
            <a:pPr marL="345009">
              <a:lnSpc>
                <a:spcPts val="1877"/>
              </a:lnSpc>
            </a:pPr>
            <a:r>
              <a:rPr sz="1600" spc="-127" dirty="0">
                <a:solidFill>
                  <a:srgbClr val="1B2529"/>
                </a:solidFill>
              </a:rPr>
              <a:t>BOOKING</a:t>
            </a:r>
            <a:r>
              <a:rPr sz="1600" spc="44" dirty="0">
                <a:solidFill>
                  <a:srgbClr val="1B2529"/>
                </a:solidFill>
              </a:rPr>
              <a:t> </a:t>
            </a:r>
            <a:r>
              <a:rPr sz="1600" spc="-177" dirty="0">
                <a:solidFill>
                  <a:srgbClr val="1B2529"/>
                </a:solidFill>
              </a:rPr>
              <a:t>CHANGES</a:t>
            </a:r>
            <a:endParaRPr sz="1600"/>
          </a:p>
          <a:p>
            <a:pPr marL="345009" marR="853419">
              <a:lnSpc>
                <a:spcPts val="1953"/>
              </a:lnSpc>
              <a:spcBef>
                <a:spcPts val="67"/>
              </a:spcBef>
            </a:pPr>
            <a:r>
              <a:rPr sz="1600" spc="-113" dirty="0">
                <a:solidFill>
                  <a:srgbClr val="1B2529"/>
                </a:solidFill>
              </a:rPr>
              <a:t>DEPOSIT</a:t>
            </a:r>
            <a:r>
              <a:rPr sz="1600" spc="27" dirty="0">
                <a:solidFill>
                  <a:srgbClr val="1B2529"/>
                </a:solidFill>
              </a:rPr>
              <a:t> </a:t>
            </a:r>
            <a:r>
              <a:rPr sz="1600" spc="-136" dirty="0">
                <a:solidFill>
                  <a:srgbClr val="1B2529"/>
                </a:solidFill>
              </a:rPr>
              <a:t>TYPE </a:t>
            </a:r>
            <a:r>
              <a:rPr sz="1600" spc="-17" dirty="0">
                <a:solidFill>
                  <a:srgbClr val="1B2529"/>
                </a:solidFill>
              </a:rPr>
              <a:t>AGENT</a:t>
            </a:r>
            <a:endParaRPr sz="1600"/>
          </a:p>
        </p:txBody>
      </p:sp>
      <p:sp>
        <p:nvSpPr>
          <p:cNvPr id="45" name="object 45"/>
          <p:cNvSpPr txBox="1"/>
          <p:nvPr/>
        </p:nvSpPr>
        <p:spPr>
          <a:xfrm>
            <a:off x="3477685" y="2345269"/>
            <a:ext cx="2520951" cy="2900538"/>
          </a:xfrm>
          <a:prstGeom prst="rect">
            <a:avLst/>
          </a:prstGeom>
        </p:spPr>
        <p:txBody>
          <a:bodyPr vert="horz" wrap="square" lIns="0" tIns="93980" rIns="0" bIns="0" rtlCol="0">
            <a:spAutoFit/>
          </a:bodyPr>
          <a:lstStyle/>
          <a:p>
            <a:pPr marL="345009" marR="749281">
              <a:lnSpc>
                <a:spcPct val="104200"/>
              </a:lnSpc>
              <a:spcBef>
                <a:spcPts val="740"/>
              </a:spcBef>
            </a:pPr>
            <a:r>
              <a:rPr sz="1600" spc="-107" dirty="0">
                <a:solidFill>
                  <a:srgbClr val="1B2529"/>
                </a:solidFill>
              </a:rPr>
              <a:t>STAYS</a:t>
            </a:r>
            <a:r>
              <a:rPr sz="1600" spc="-7" dirty="0">
                <a:solidFill>
                  <a:srgbClr val="1B2529"/>
                </a:solidFill>
              </a:rPr>
              <a:t> </a:t>
            </a:r>
            <a:r>
              <a:rPr sz="1600" dirty="0">
                <a:solidFill>
                  <a:srgbClr val="1B2529"/>
                </a:solidFill>
              </a:rPr>
              <a:t>IN</a:t>
            </a:r>
            <a:r>
              <a:rPr sz="1600" spc="-31" dirty="0">
                <a:solidFill>
                  <a:srgbClr val="1B2529"/>
                </a:solidFill>
              </a:rPr>
              <a:t> </a:t>
            </a:r>
            <a:r>
              <a:rPr sz="1600" spc="-204" dirty="0">
                <a:solidFill>
                  <a:srgbClr val="1B2529"/>
                </a:solidFill>
              </a:rPr>
              <a:t>WEEK </a:t>
            </a:r>
            <a:r>
              <a:rPr sz="1600" spc="-13" dirty="0">
                <a:solidFill>
                  <a:srgbClr val="1B2529"/>
                </a:solidFill>
              </a:rPr>
              <a:t>NIGHTS</a:t>
            </a:r>
            <a:endParaRPr sz="1600"/>
          </a:p>
          <a:p>
            <a:pPr marL="345009">
              <a:spcBef>
                <a:spcPts val="80"/>
              </a:spcBef>
            </a:pPr>
            <a:r>
              <a:rPr sz="1600" spc="-20" dirty="0">
                <a:solidFill>
                  <a:srgbClr val="1B2529"/>
                </a:solidFill>
              </a:rPr>
              <a:t>ADULTS</a:t>
            </a:r>
            <a:endParaRPr sz="1600"/>
          </a:p>
          <a:p>
            <a:pPr marL="345009" marR="1259386">
              <a:lnSpc>
                <a:spcPct val="104200"/>
              </a:lnSpc>
            </a:pPr>
            <a:r>
              <a:rPr sz="1600" spc="-136" dirty="0">
                <a:solidFill>
                  <a:srgbClr val="1B2529"/>
                </a:solidFill>
              </a:rPr>
              <a:t>CHILDREN </a:t>
            </a:r>
            <a:r>
              <a:rPr sz="1600" spc="-7" dirty="0">
                <a:solidFill>
                  <a:srgbClr val="1B2529"/>
                </a:solidFill>
              </a:rPr>
              <a:t>BABIES</a:t>
            </a:r>
            <a:endParaRPr sz="1600"/>
          </a:p>
          <a:p>
            <a:pPr marL="345009">
              <a:spcBef>
                <a:spcPts val="80"/>
              </a:spcBef>
            </a:pPr>
            <a:r>
              <a:rPr sz="1600" spc="-13" dirty="0">
                <a:solidFill>
                  <a:srgbClr val="1B2529"/>
                </a:solidFill>
              </a:rPr>
              <a:t>MEAL</a:t>
            </a:r>
            <a:endParaRPr sz="1600"/>
          </a:p>
          <a:p>
            <a:pPr marL="345009" marR="1292405">
              <a:lnSpc>
                <a:spcPct val="104200"/>
              </a:lnSpc>
            </a:pPr>
            <a:r>
              <a:rPr sz="1600" spc="-180" dirty="0">
                <a:solidFill>
                  <a:srgbClr val="1B2529"/>
                </a:solidFill>
              </a:rPr>
              <a:t>COUNTRY </a:t>
            </a:r>
            <a:r>
              <a:rPr sz="1600" spc="-20" dirty="0">
                <a:solidFill>
                  <a:srgbClr val="1B2529"/>
                </a:solidFill>
              </a:rPr>
              <a:t>MARKET </a:t>
            </a:r>
            <a:r>
              <a:rPr sz="1600" spc="-151" dirty="0">
                <a:solidFill>
                  <a:srgbClr val="1B2529"/>
                </a:solidFill>
              </a:rPr>
              <a:t>SEGMENT</a:t>
            </a:r>
            <a:endParaRPr sz="1600"/>
          </a:p>
          <a:p>
            <a:pPr marL="345009" marR="885169">
              <a:lnSpc>
                <a:spcPct val="104200"/>
              </a:lnSpc>
            </a:pPr>
            <a:r>
              <a:rPr sz="1600" spc="-104" dirty="0">
                <a:solidFill>
                  <a:srgbClr val="1B2529"/>
                </a:solidFill>
              </a:rPr>
              <a:t>DISTRIBUTION </a:t>
            </a:r>
            <a:r>
              <a:rPr sz="1600" spc="-44" dirty="0">
                <a:solidFill>
                  <a:srgbClr val="1B2529"/>
                </a:solidFill>
              </a:rPr>
              <a:t>CHANNEL</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B1A1A"/>
          </a:solidFill>
        </p:spPr>
        <p:txBody>
          <a:bodyPr wrap="square" lIns="0" tIns="0" rIns="0" bIns="0" rtlCol="0"/>
          <a:lstStyle/>
          <a:p>
            <a:endParaRPr sz="933"/>
          </a:p>
        </p:txBody>
      </p:sp>
      <p:grpSp>
        <p:nvGrpSpPr>
          <p:cNvPr id="3" name="object 3"/>
          <p:cNvGrpSpPr/>
          <p:nvPr/>
        </p:nvGrpSpPr>
        <p:grpSpPr>
          <a:xfrm>
            <a:off x="0" y="3126570"/>
            <a:ext cx="12192000" cy="3731684"/>
            <a:chOff x="0" y="4689854"/>
            <a:chExt cx="18288000" cy="5597525"/>
          </a:xfrm>
        </p:grpSpPr>
        <p:sp>
          <p:nvSpPr>
            <p:cNvPr id="4" name="object 4"/>
            <p:cNvSpPr/>
            <p:nvPr/>
          </p:nvSpPr>
          <p:spPr>
            <a:xfrm>
              <a:off x="0" y="4814857"/>
              <a:ext cx="18288000" cy="5472430"/>
            </a:xfrm>
            <a:custGeom>
              <a:avLst/>
              <a:gdLst/>
              <a:ahLst/>
              <a:cxnLst/>
              <a:rect l="l" t="t" r="r" b="b"/>
              <a:pathLst>
                <a:path w="18288000" h="5472430">
                  <a:moveTo>
                    <a:pt x="0" y="0"/>
                  </a:moveTo>
                  <a:lnTo>
                    <a:pt x="18287998" y="0"/>
                  </a:lnTo>
                  <a:lnTo>
                    <a:pt x="18287998" y="5472141"/>
                  </a:lnTo>
                  <a:lnTo>
                    <a:pt x="0" y="5472141"/>
                  </a:lnTo>
                  <a:lnTo>
                    <a:pt x="0" y="0"/>
                  </a:lnTo>
                  <a:close/>
                </a:path>
              </a:pathLst>
            </a:custGeom>
            <a:solidFill>
              <a:srgbClr val="FFFFFF"/>
            </a:solidFill>
          </p:spPr>
          <p:txBody>
            <a:bodyPr wrap="square" lIns="0" tIns="0" rIns="0" bIns="0" rtlCol="0"/>
            <a:lstStyle/>
            <a:p>
              <a:endParaRPr sz="933"/>
            </a:p>
          </p:txBody>
        </p:sp>
        <p:sp>
          <p:nvSpPr>
            <p:cNvPr id="5" name="object 5"/>
            <p:cNvSpPr/>
            <p:nvPr/>
          </p:nvSpPr>
          <p:spPr>
            <a:xfrm>
              <a:off x="1028687" y="4814861"/>
              <a:ext cx="17259300" cy="4443730"/>
            </a:xfrm>
            <a:custGeom>
              <a:avLst/>
              <a:gdLst/>
              <a:ahLst/>
              <a:cxnLst/>
              <a:rect l="l" t="t" r="r" b="b"/>
              <a:pathLst>
                <a:path w="17259300" h="4443730">
                  <a:moveTo>
                    <a:pt x="16230016" y="4302480"/>
                  </a:moveTo>
                  <a:lnTo>
                    <a:pt x="16226079" y="4295381"/>
                  </a:lnTo>
                  <a:lnTo>
                    <a:pt x="16218992" y="4290644"/>
                  </a:lnTo>
                  <a:lnTo>
                    <a:pt x="16056750" y="4180979"/>
                  </a:lnTo>
                  <a:lnTo>
                    <a:pt x="16048038" y="4177423"/>
                  </a:lnTo>
                  <a:lnTo>
                    <a:pt x="16039033" y="4177334"/>
                  </a:lnTo>
                  <a:lnTo>
                    <a:pt x="16030613" y="4180649"/>
                  </a:lnTo>
                  <a:lnTo>
                    <a:pt x="16023679" y="4187291"/>
                  </a:lnTo>
                  <a:lnTo>
                    <a:pt x="16020123" y="4196016"/>
                  </a:lnTo>
                  <a:lnTo>
                    <a:pt x="16020034" y="4205046"/>
                  </a:lnTo>
                  <a:lnTo>
                    <a:pt x="16023336" y="4213479"/>
                  </a:lnTo>
                  <a:lnTo>
                    <a:pt x="16029978" y="4220426"/>
                  </a:lnTo>
                  <a:lnTo>
                    <a:pt x="16128416" y="4286694"/>
                  </a:lnTo>
                  <a:lnTo>
                    <a:pt x="15544216" y="4286694"/>
                  </a:lnTo>
                  <a:lnTo>
                    <a:pt x="15544216" y="4334040"/>
                  </a:lnTo>
                  <a:lnTo>
                    <a:pt x="16128416" y="4334040"/>
                  </a:lnTo>
                  <a:lnTo>
                    <a:pt x="16029978" y="4400308"/>
                  </a:lnTo>
                  <a:lnTo>
                    <a:pt x="16023336" y="4406925"/>
                  </a:lnTo>
                  <a:lnTo>
                    <a:pt x="16020034" y="4415396"/>
                  </a:lnTo>
                  <a:lnTo>
                    <a:pt x="16020123" y="4424604"/>
                  </a:lnTo>
                  <a:lnTo>
                    <a:pt x="16023679" y="4433443"/>
                  </a:lnTo>
                  <a:lnTo>
                    <a:pt x="16028404" y="4440542"/>
                  </a:lnTo>
                  <a:lnTo>
                    <a:pt x="16035490" y="4443704"/>
                  </a:lnTo>
                  <a:lnTo>
                    <a:pt x="16048089" y="4443704"/>
                  </a:lnTo>
                  <a:lnTo>
                    <a:pt x="16219780" y="4330090"/>
                  </a:lnTo>
                  <a:lnTo>
                    <a:pt x="16230016" y="4318254"/>
                  </a:lnTo>
                  <a:lnTo>
                    <a:pt x="16230016" y="4302480"/>
                  </a:lnTo>
                  <a:close/>
                </a:path>
                <a:path w="17259300" h="4443730">
                  <a:moveTo>
                    <a:pt x="17259300" y="0"/>
                  </a:moveTo>
                  <a:lnTo>
                    <a:pt x="0" y="0"/>
                  </a:lnTo>
                  <a:lnTo>
                    <a:pt x="0" y="9525"/>
                  </a:lnTo>
                  <a:lnTo>
                    <a:pt x="17259300" y="9525"/>
                  </a:lnTo>
                  <a:lnTo>
                    <a:pt x="17259300" y="0"/>
                  </a:lnTo>
                  <a:close/>
                </a:path>
              </a:pathLst>
            </a:custGeom>
            <a:solidFill>
              <a:srgbClr val="1B1A1A"/>
            </a:solidFill>
          </p:spPr>
          <p:txBody>
            <a:bodyPr wrap="square" lIns="0" tIns="0" rIns="0" bIns="0" rtlCol="0"/>
            <a:lstStyle/>
            <a:p>
              <a:endParaRPr sz="933"/>
            </a:p>
          </p:txBody>
        </p:sp>
        <p:pic>
          <p:nvPicPr>
            <p:cNvPr id="6" name="object 6"/>
            <p:cNvPicPr/>
            <p:nvPr/>
          </p:nvPicPr>
          <p:blipFill>
            <a:blip r:embed="rId2" cstate="print"/>
            <a:stretch>
              <a:fillRect/>
            </a:stretch>
          </p:blipFill>
          <p:spPr>
            <a:xfrm>
              <a:off x="1028700" y="4689854"/>
              <a:ext cx="247649" cy="247649"/>
            </a:xfrm>
            <a:prstGeom prst="rect">
              <a:avLst/>
            </a:prstGeom>
          </p:spPr>
        </p:pic>
      </p:grpSp>
      <p:sp>
        <p:nvSpPr>
          <p:cNvPr id="7" name="object 7"/>
          <p:cNvSpPr txBox="1">
            <a:spLocks noGrp="1"/>
          </p:cNvSpPr>
          <p:nvPr>
            <p:ph type="title"/>
          </p:nvPr>
        </p:nvSpPr>
        <p:spPr>
          <a:xfrm>
            <a:off x="677334" y="660419"/>
            <a:ext cx="9581727" cy="1466213"/>
          </a:xfrm>
          <a:prstGeom prst="rect">
            <a:avLst/>
          </a:prstGeom>
        </p:spPr>
        <p:txBody>
          <a:bodyPr spcFirstLastPara="1" vert="horz" wrap="square" lIns="0" tIns="80433" rIns="0" bIns="0" rtlCol="0" anchor="t" anchorCtr="0">
            <a:spAutoFit/>
          </a:bodyPr>
          <a:lstStyle/>
          <a:p>
            <a:pPr marL="8466" marR="3387">
              <a:lnSpc>
                <a:spcPts val="5100"/>
              </a:lnSpc>
              <a:spcBef>
                <a:spcPts val="633"/>
              </a:spcBef>
            </a:pPr>
            <a:r>
              <a:rPr sz="4667" spc="-311" dirty="0">
                <a:solidFill>
                  <a:srgbClr val="FFFFFF"/>
                </a:solidFill>
                <a:latin typeface="Verdana"/>
                <a:cs typeface="Verdana"/>
              </a:rPr>
              <a:t>Preparing</a:t>
            </a:r>
            <a:r>
              <a:rPr sz="4667" spc="-233" dirty="0">
                <a:solidFill>
                  <a:srgbClr val="FFFFFF"/>
                </a:solidFill>
                <a:latin typeface="Verdana"/>
                <a:cs typeface="Verdana"/>
              </a:rPr>
              <a:t> </a:t>
            </a:r>
            <a:r>
              <a:rPr sz="4667" spc="-173" dirty="0">
                <a:solidFill>
                  <a:srgbClr val="FFFFFF"/>
                </a:solidFill>
                <a:latin typeface="Verdana"/>
                <a:cs typeface="Verdana"/>
              </a:rPr>
              <a:t>Data</a:t>
            </a:r>
            <a:r>
              <a:rPr sz="4667" spc="-233" dirty="0">
                <a:solidFill>
                  <a:srgbClr val="FFFFFF"/>
                </a:solidFill>
                <a:latin typeface="Verdana"/>
                <a:cs typeface="Verdana"/>
              </a:rPr>
              <a:t> </a:t>
            </a:r>
            <a:r>
              <a:rPr sz="4667" spc="-251" dirty="0">
                <a:solidFill>
                  <a:srgbClr val="FFFFFF"/>
                </a:solidFill>
                <a:latin typeface="Verdana"/>
                <a:cs typeface="Verdana"/>
              </a:rPr>
              <a:t>for</a:t>
            </a:r>
            <a:r>
              <a:rPr sz="4667" spc="-231" dirty="0">
                <a:solidFill>
                  <a:srgbClr val="FFFFFF"/>
                </a:solidFill>
                <a:latin typeface="Verdana"/>
                <a:cs typeface="Verdana"/>
              </a:rPr>
              <a:t> </a:t>
            </a:r>
            <a:r>
              <a:rPr sz="4667" spc="-304" dirty="0">
                <a:solidFill>
                  <a:srgbClr val="FFFFFF"/>
                </a:solidFill>
                <a:latin typeface="Verdana"/>
                <a:cs typeface="Verdana"/>
              </a:rPr>
              <a:t>Analysis</a:t>
            </a:r>
            <a:r>
              <a:rPr sz="4667" spc="-233" dirty="0">
                <a:solidFill>
                  <a:srgbClr val="FFFFFF"/>
                </a:solidFill>
                <a:latin typeface="Verdana"/>
                <a:cs typeface="Verdana"/>
              </a:rPr>
              <a:t> </a:t>
            </a:r>
            <a:r>
              <a:rPr sz="4667" spc="-304" dirty="0">
                <a:solidFill>
                  <a:srgbClr val="FFFFFF"/>
                </a:solidFill>
                <a:latin typeface="Verdana"/>
                <a:cs typeface="Verdana"/>
              </a:rPr>
              <a:t>and </a:t>
            </a:r>
            <a:r>
              <a:rPr sz="4667" spc="-364" dirty="0">
                <a:solidFill>
                  <a:srgbClr val="FFFFFF"/>
                </a:solidFill>
                <a:latin typeface="Verdana"/>
                <a:cs typeface="Verdana"/>
              </a:rPr>
              <a:t>Modeling</a:t>
            </a:r>
            <a:endParaRPr sz="4667">
              <a:latin typeface="Verdana"/>
              <a:cs typeface="Verdana"/>
            </a:endParaRPr>
          </a:p>
        </p:txBody>
      </p:sp>
      <p:sp>
        <p:nvSpPr>
          <p:cNvPr id="8" name="object 8"/>
          <p:cNvSpPr txBox="1"/>
          <p:nvPr/>
        </p:nvSpPr>
        <p:spPr>
          <a:xfrm>
            <a:off x="677333" y="3655205"/>
            <a:ext cx="1427904" cy="1178955"/>
          </a:xfrm>
          <a:prstGeom prst="rect">
            <a:avLst/>
          </a:prstGeom>
        </p:spPr>
        <p:txBody>
          <a:bodyPr vert="horz" wrap="square" lIns="0" tIns="37253" rIns="0" bIns="0" rtlCol="0">
            <a:spAutoFit/>
          </a:bodyPr>
          <a:lstStyle/>
          <a:p>
            <a:pPr marL="8466" marR="3387">
              <a:lnSpc>
                <a:spcPts val="1800"/>
              </a:lnSpc>
              <a:spcBef>
                <a:spcPts val="292"/>
              </a:spcBef>
            </a:pPr>
            <a:r>
              <a:rPr sz="1667" b="1" spc="-67" dirty="0">
                <a:solidFill>
                  <a:srgbClr val="1B1A1A"/>
                </a:solidFill>
                <a:latin typeface="Tahoma"/>
                <a:cs typeface="Tahoma"/>
              </a:rPr>
              <a:t>Check</a:t>
            </a:r>
            <a:r>
              <a:rPr sz="1667" b="1" spc="-57" dirty="0">
                <a:solidFill>
                  <a:srgbClr val="1B1A1A"/>
                </a:solidFill>
                <a:latin typeface="Tahoma"/>
                <a:cs typeface="Tahoma"/>
              </a:rPr>
              <a:t> </a:t>
            </a:r>
            <a:r>
              <a:rPr sz="1667" b="1" spc="-60" dirty="0">
                <a:solidFill>
                  <a:srgbClr val="1B1A1A"/>
                </a:solidFill>
                <a:latin typeface="Tahoma"/>
                <a:cs typeface="Tahoma"/>
              </a:rPr>
              <a:t>Missing </a:t>
            </a:r>
            <a:r>
              <a:rPr sz="1667" b="1" spc="-7" dirty="0">
                <a:solidFill>
                  <a:srgbClr val="1B1A1A"/>
                </a:solidFill>
                <a:latin typeface="Tahoma"/>
                <a:cs typeface="Tahoma"/>
              </a:rPr>
              <a:t>Value</a:t>
            </a:r>
            <a:endParaRPr sz="1667">
              <a:latin typeface="Tahoma"/>
              <a:cs typeface="Tahoma"/>
            </a:endParaRPr>
          </a:p>
          <a:p>
            <a:pPr marL="8466">
              <a:spcBef>
                <a:spcPts val="1109"/>
              </a:spcBef>
            </a:pPr>
            <a:r>
              <a:rPr sz="1000" spc="-53" dirty="0">
                <a:solidFill>
                  <a:srgbClr val="1B1A1A"/>
                </a:solidFill>
                <a:latin typeface="Verdana"/>
                <a:cs typeface="Verdana"/>
              </a:rPr>
              <a:t>Country</a:t>
            </a:r>
            <a:r>
              <a:rPr sz="1000" spc="-67" dirty="0">
                <a:solidFill>
                  <a:srgbClr val="1B1A1A"/>
                </a:solidFill>
                <a:latin typeface="Verdana"/>
                <a:cs typeface="Verdana"/>
              </a:rPr>
              <a:t> </a:t>
            </a:r>
            <a:r>
              <a:rPr sz="1000" spc="-91" dirty="0">
                <a:solidFill>
                  <a:srgbClr val="1B1A1A"/>
                </a:solidFill>
                <a:latin typeface="Verdana"/>
                <a:cs typeface="Verdana"/>
              </a:rPr>
              <a:t>(488),</a:t>
            </a:r>
            <a:r>
              <a:rPr sz="1000" spc="-64" dirty="0">
                <a:solidFill>
                  <a:srgbClr val="1B1A1A"/>
                </a:solidFill>
                <a:latin typeface="Verdana"/>
                <a:cs typeface="Verdana"/>
              </a:rPr>
              <a:t> </a:t>
            </a:r>
            <a:r>
              <a:rPr sz="1000" spc="-13" dirty="0">
                <a:solidFill>
                  <a:srgbClr val="1B1A1A"/>
                </a:solidFill>
                <a:latin typeface="Verdana"/>
                <a:cs typeface="Verdana"/>
              </a:rPr>
              <a:t>Agent</a:t>
            </a:r>
            <a:endParaRPr sz="1000">
              <a:latin typeface="Verdana"/>
              <a:cs typeface="Verdana"/>
            </a:endParaRPr>
          </a:p>
          <a:p>
            <a:pPr marL="8466">
              <a:spcBef>
                <a:spcPts val="300"/>
              </a:spcBef>
            </a:pPr>
            <a:r>
              <a:rPr sz="1000" spc="-71" dirty="0">
                <a:solidFill>
                  <a:srgbClr val="1B1A1A"/>
                </a:solidFill>
                <a:latin typeface="Verdana"/>
                <a:cs typeface="Verdana"/>
              </a:rPr>
              <a:t>(16340)</a:t>
            </a:r>
            <a:r>
              <a:rPr sz="1000" spc="-73" dirty="0">
                <a:solidFill>
                  <a:srgbClr val="1B1A1A"/>
                </a:solidFill>
                <a:latin typeface="Verdana"/>
                <a:cs typeface="Verdana"/>
              </a:rPr>
              <a:t> </a:t>
            </a:r>
            <a:r>
              <a:rPr sz="1000" spc="-31" dirty="0">
                <a:solidFill>
                  <a:srgbClr val="1B1A1A"/>
                </a:solidFill>
                <a:latin typeface="Verdana"/>
                <a:cs typeface="Verdana"/>
              </a:rPr>
              <a:t>and</a:t>
            </a:r>
            <a:r>
              <a:rPr sz="1000" spc="-71" dirty="0">
                <a:solidFill>
                  <a:srgbClr val="1B1A1A"/>
                </a:solidFill>
                <a:latin typeface="Verdana"/>
                <a:cs typeface="Verdana"/>
              </a:rPr>
              <a:t> </a:t>
            </a:r>
            <a:r>
              <a:rPr sz="1000" spc="-7" dirty="0">
                <a:solidFill>
                  <a:srgbClr val="1B1A1A"/>
                </a:solidFill>
                <a:latin typeface="Verdana"/>
                <a:cs typeface="Verdana"/>
              </a:rPr>
              <a:t>Company</a:t>
            </a:r>
            <a:endParaRPr sz="1000">
              <a:latin typeface="Verdana"/>
              <a:cs typeface="Verdana"/>
            </a:endParaRPr>
          </a:p>
          <a:p>
            <a:pPr marL="8466">
              <a:spcBef>
                <a:spcPts val="300"/>
              </a:spcBef>
            </a:pPr>
            <a:r>
              <a:rPr sz="1000" spc="-7" dirty="0">
                <a:solidFill>
                  <a:srgbClr val="1B1A1A"/>
                </a:solidFill>
                <a:latin typeface="Verdana"/>
                <a:cs typeface="Verdana"/>
              </a:rPr>
              <a:t>(112593)</a:t>
            </a:r>
            <a:endParaRPr sz="1000">
              <a:latin typeface="Verdana"/>
              <a:cs typeface="Verdana"/>
            </a:endParaRPr>
          </a:p>
        </p:txBody>
      </p:sp>
      <p:grpSp>
        <p:nvGrpSpPr>
          <p:cNvPr id="9" name="object 9"/>
          <p:cNvGrpSpPr/>
          <p:nvPr/>
        </p:nvGrpSpPr>
        <p:grpSpPr>
          <a:xfrm>
            <a:off x="3286410" y="3126570"/>
            <a:ext cx="5366597" cy="165100"/>
            <a:chOff x="4929613" y="4689854"/>
            <a:chExt cx="8049895" cy="247650"/>
          </a:xfrm>
        </p:grpSpPr>
        <p:pic>
          <p:nvPicPr>
            <p:cNvPr id="10" name="object 10"/>
            <p:cNvPicPr/>
            <p:nvPr/>
          </p:nvPicPr>
          <p:blipFill>
            <a:blip r:embed="rId2" cstate="print"/>
            <a:stretch>
              <a:fillRect/>
            </a:stretch>
          </p:blipFill>
          <p:spPr>
            <a:xfrm>
              <a:off x="4929613" y="4689854"/>
              <a:ext cx="247649" cy="247649"/>
            </a:xfrm>
            <a:prstGeom prst="rect">
              <a:avLst/>
            </a:prstGeom>
          </p:spPr>
        </p:pic>
        <p:pic>
          <p:nvPicPr>
            <p:cNvPr id="11" name="object 11"/>
            <p:cNvPicPr/>
            <p:nvPr/>
          </p:nvPicPr>
          <p:blipFill>
            <a:blip r:embed="rId2" cstate="print"/>
            <a:stretch>
              <a:fillRect/>
            </a:stretch>
          </p:blipFill>
          <p:spPr>
            <a:xfrm>
              <a:off x="8830526" y="4689854"/>
              <a:ext cx="247649" cy="247649"/>
            </a:xfrm>
            <a:prstGeom prst="rect">
              <a:avLst/>
            </a:prstGeom>
          </p:spPr>
        </p:pic>
        <p:pic>
          <p:nvPicPr>
            <p:cNvPr id="12" name="object 12"/>
            <p:cNvPicPr/>
            <p:nvPr/>
          </p:nvPicPr>
          <p:blipFill>
            <a:blip r:embed="rId3" cstate="print"/>
            <a:stretch>
              <a:fillRect/>
            </a:stretch>
          </p:blipFill>
          <p:spPr>
            <a:xfrm>
              <a:off x="12731439" y="4689854"/>
              <a:ext cx="247649" cy="247649"/>
            </a:xfrm>
            <a:prstGeom prst="rect">
              <a:avLst/>
            </a:prstGeom>
          </p:spPr>
        </p:pic>
      </p:grpSp>
      <p:sp>
        <p:nvSpPr>
          <p:cNvPr id="13" name="object 13"/>
          <p:cNvSpPr txBox="1"/>
          <p:nvPr/>
        </p:nvSpPr>
        <p:spPr>
          <a:xfrm>
            <a:off x="3277943" y="3655205"/>
            <a:ext cx="1600200" cy="730927"/>
          </a:xfrm>
          <a:prstGeom prst="rect">
            <a:avLst/>
          </a:prstGeom>
        </p:spPr>
        <p:txBody>
          <a:bodyPr vert="horz" wrap="square" lIns="0" tIns="8467" rIns="0" bIns="0" rtlCol="0">
            <a:spAutoFit/>
          </a:bodyPr>
          <a:lstStyle/>
          <a:p>
            <a:pPr marL="8466">
              <a:spcBef>
                <a:spcPts val="67"/>
              </a:spcBef>
            </a:pPr>
            <a:r>
              <a:rPr sz="1667" b="1" spc="-80" dirty="0">
                <a:solidFill>
                  <a:srgbClr val="1B1A1A"/>
                </a:solidFill>
                <a:latin typeface="Tahoma"/>
                <a:cs typeface="Tahoma"/>
              </a:rPr>
              <a:t>Fill</a:t>
            </a:r>
            <a:r>
              <a:rPr sz="1667" b="1" spc="-31" dirty="0">
                <a:solidFill>
                  <a:srgbClr val="1B1A1A"/>
                </a:solidFill>
                <a:latin typeface="Tahoma"/>
                <a:cs typeface="Tahoma"/>
              </a:rPr>
              <a:t> </a:t>
            </a:r>
            <a:r>
              <a:rPr sz="1667" b="1" spc="-24" dirty="0">
                <a:solidFill>
                  <a:srgbClr val="1B1A1A"/>
                </a:solidFill>
                <a:latin typeface="Tahoma"/>
                <a:cs typeface="Tahoma"/>
              </a:rPr>
              <a:t>NA</a:t>
            </a:r>
            <a:endParaRPr sz="1667">
              <a:latin typeface="Tahoma"/>
              <a:cs typeface="Tahoma"/>
            </a:endParaRPr>
          </a:p>
          <a:p>
            <a:pPr marL="8466" marR="3387">
              <a:lnSpc>
                <a:spcPct val="125000"/>
              </a:lnSpc>
              <a:spcBef>
                <a:spcPts val="837"/>
              </a:spcBef>
            </a:pPr>
            <a:r>
              <a:rPr sz="1000" spc="-169" dirty="0">
                <a:solidFill>
                  <a:srgbClr val="1B1A1A"/>
                </a:solidFill>
                <a:latin typeface="Verdana"/>
                <a:cs typeface="Verdana"/>
              </a:rPr>
              <a:t>I</a:t>
            </a:r>
            <a:r>
              <a:rPr sz="1000" spc="-76" dirty="0">
                <a:solidFill>
                  <a:srgbClr val="1B1A1A"/>
                </a:solidFill>
                <a:latin typeface="Verdana"/>
                <a:cs typeface="Verdana"/>
              </a:rPr>
              <a:t> </a:t>
            </a:r>
            <a:r>
              <a:rPr sz="1000" spc="-37" dirty="0">
                <a:solidFill>
                  <a:srgbClr val="1B1A1A"/>
                </a:solidFill>
                <a:latin typeface="Verdana"/>
                <a:cs typeface="Verdana"/>
              </a:rPr>
              <a:t>fill</a:t>
            </a:r>
            <a:r>
              <a:rPr sz="1000" spc="-76" dirty="0">
                <a:solidFill>
                  <a:srgbClr val="1B1A1A"/>
                </a:solidFill>
                <a:latin typeface="Verdana"/>
                <a:cs typeface="Verdana"/>
              </a:rPr>
              <a:t> </a:t>
            </a:r>
            <a:r>
              <a:rPr sz="1000" spc="-51" dirty="0">
                <a:solidFill>
                  <a:srgbClr val="1B1A1A"/>
                </a:solidFill>
                <a:latin typeface="Verdana"/>
                <a:cs typeface="Verdana"/>
              </a:rPr>
              <a:t>missing</a:t>
            </a:r>
            <a:r>
              <a:rPr sz="1000" spc="-76" dirty="0">
                <a:solidFill>
                  <a:srgbClr val="1B1A1A"/>
                </a:solidFill>
                <a:latin typeface="Verdana"/>
                <a:cs typeface="Verdana"/>
              </a:rPr>
              <a:t> </a:t>
            </a:r>
            <a:r>
              <a:rPr sz="1000" spc="-47" dirty="0">
                <a:solidFill>
                  <a:srgbClr val="1B1A1A"/>
                </a:solidFill>
                <a:latin typeface="Verdana"/>
                <a:cs typeface="Verdana"/>
              </a:rPr>
              <a:t>value</a:t>
            </a:r>
            <a:r>
              <a:rPr sz="1000" spc="-76" dirty="0">
                <a:solidFill>
                  <a:srgbClr val="1B1A1A"/>
                </a:solidFill>
                <a:latin typeface="Verdana"/>
                <a:cs typeface="Verdana"/>
              </a:rPr>
              <a:t> </a:t>
            </a:r>
            <a:r>
              <a:rPr sz="1000" spc="-27" dirty="0">
                <a:solidFill>
                  <a:srgbClr val="1B1A1A"/>
                </a:solidFill>
                <a:latin typeface="Verdana"/>
                <a:cs typeface="Verdana"/>
              </a:rPr>
              <a:t>with</a:t>
            </a:r>
            <a:r>
              <a:rPr sz="1000" spc="-76" dirty="0">
                <a:solidFill>
                  <a:srgbClr val="1B1A1A"/>
                </a:solidFill>
                <a:latin typeface="Verdana"/>
                <a:cs typeface="Verdana"/>
              </a:rPr>
              <a:t> </a:t>
            </a:r>
            <a:r>
              <a:rPr sz="1000" spc="-44" dirty="0">
                <a:solidFill>
                  <a:srgbClr val="1B1A1A"/>
                </a:solidFill>
                <a:latin typeface="Verdana"/>
                <a:cs typeface="Verdana"/>
              </a:rPr>
              <a:t>0</a:t>
            </a:r>
            <a:r>
              <a:rPr sz="1000" spc="-73" dirty="0">
                <a:solidFill>
                  <a:srgbClr val="1B1A1A"/>
                </a:solidFill>
                <a:latin typeface="Verdana"/>
                <a:cs typeface="Verdana"/>
              </a:rPr>
              <a:t> </a:t>
            </a:r>
            <a:r>
              <a:rPr sz="1000" spc="-17" dirty="0">
                <a:solidFill>
                  <a:srgbClr val="1B1A1A"/>
                </a:solidFill>
                <a:latin typeface="Verdana"/>
                <a:cs typeface="Verdana"/>
              </a:rPr>
              <a:t>to </a:t>
            </a:r>
            <a:r>
              <a:rPr sz="1000" spc="-40" dirty="0">
                <a:solidFill>
                  <a:srgbClr val="1B1A1A"/>
                </a:solidFill>
                <a:latin typeface="Verdana"/>
                <a:cs typeface="Verdana"/>
              </a:rPr>
              <a:t>to</a:t>
            </a:r>
            <a:r>
              <a:rPr sz="1000" spc="-71" dirty="0">
                <a:solidFill>
                  <a:srgbClr val="1B1A1A"/>
                </a:solidFill>
                <a:latin typeface="Verdana"/>
                <a:cs typeface="Verdana"/>
              </a:rPr>
              <a:t> </a:t>
            </a:r>
            <a:r>
              <a:rPr sz="1000" spc="-51" dirty="0">
                <a:solidFill>
                  <a:srgbClr val="1B1A1A"/>
                </a:solidFill>
                <a:latin typeface="Verdana"/>
                <a:cs typeface="Verdana"/>
              </a:rPr>
              <a:t>simplify</a:t>
            </a:r>
            <a:r>
              <a:rPr sz="1000" spc="-71" dirty="0">
                <a:solidFill>
                  <a:srgbClr val="1B1A1A"/>
                </a:solidFill>
                <a:latin typeface="Verdana"/>
                <a:cs typeface="Verdana"/>
              </a:rPr>
              <a:t> </a:t>
            </a:r>
            <a:r>
              <a:rPr sz="1000" spc="-24" dirty="0">
                <a:solidFill>
                  <a:srgbClr val="1B1A1A"/>
                </a:solidFill>
                <a:latin typeface="Verdana"/>
                <a:cs typeface="Verdana"/>
              </a:rPr>
              <a:t>data</a:t>
            </a:r>
            <a:r>
              <a:rPr sz="1000" spc="-71" dirty="0">
                <a:solidFill>
                  <a:srgbClr val="1B1A1A"/>
                </a:solidFill>
                <a:latin typeface="Verdana"/>
                <a:cs typeface="Verdana"/>
              </a:rPr>
              <a:t> </a:t>
            </a:r>
            <a:r>
              <a:rPr sz="1000" spc="-33" dirty="0">
                <a:solidFill>
                  <a:srgbClr val="1B1A1A"/>
                </a:solidFill>
                <a:latin typeface="Verdana"/>
                <a:cs typeface="Verdana"/>
              </a:rPr>
              <a:t>processing</a:t>
            </a:r>
            <a:endParaRPr sz="1000">
              <a:latin typeface="Verdana"/>
              <a:cs typeface="Verdana"/>
            </a:endParaRPr>
          </a:p>
        </p:txBody>
      </p:sp>
      <p:sp>
        <p:nvSpPr>
          <p:cNvPr id="14" name="object 14"/>
          <p:cNvSpPr txBox="1"/>
          <p:nvPr/>
        </p:nvSpPr>
        <p:spPr>
          <a:xfrm>
            <a:off x="5878551" y="3655206"/>
            <a:ext cx="1657773" cy="538567"/>
          </a:xfrm>
          <a:prstGeom prst="rect">
            <a:avLst/>
          </a:prstGeom>
        </p:spPr>
        <p:txBody>
          <a:bodyPr vert="horz" wrap="square" lIns="0" tIns="8467" rIns="0" bIns="0" rtlCol="0">
            <a:spAutoFit/>
          </a:bodyPr>
          <a:lstStyle/>
          <a:p>
            <a:pPr marL="8466">
              <a:spcBef>
                <a:spcPts val="67"/>
              </a:spcBef>
            </a:pPr>
            <a:r>
              <a:rPr sz="1667" b="1" spc="-53" dirty="0">
                <a:solidFill>
                  <a:srgbClr val="1B1A1A"/>
                </a:solidFill>
                <a:latin typeface="Tahoma"/>
                <a:cs typeface="Tahoma"/>
              </a:rPr>
              <a:t>Drop</a:t>
            </a:r>
            <a:r>
              <a:rPr sz="1667" b="1" spc="-64" dirty="0">
                <a:solidFill>
                  <a:srgbClr val="1B1A1A"/>
                </a:solidFill>
                <a:latin typeface="Tahoma"/>
                <a:cs typeface="Tahoma"/>
              </a:rPr>
              <a:t> </a:t>
            </a:r>
            <a:r>
              <a:rPr sz="1667" b="1" spc="-7" dirty="0">
                <a:solidFill>
                  <a:srgbClr val="1B1A1A"/>
                </a:solidFill>
                <a:latin typeface="Tahoma"/>
                <a:cs typeface="Tahoma"/>
              </a:rPr>
              <a:t>Colums</a:t>
            </a:r>
            <a:endParaRPr sz="1667" dirty="0">
              <a:latin typeface="Tahoma"/>
              <a:cs typeface="Tahoma"/>
            </a:endParaRPr>
          </a:p>
          <a:p>
            <a:pPr marL="8466" marR="3387">
              <a:lnSpc>
                <a:spcPct val="125000"/>
              </a:lnSpc>
              <a:spcBef>
                <a:spcPts val="837"/>
              </a:spcBef>
            </a:pPr>
            <a:r>
              <a:rPr lang="en-US" sz="1000" spc="-67" dirty="0">
                <a:solidFill>
                  <a:srgbClr val="1B1A1A"/>
                </a:solidFill>
                <a:latin typeface="Verdana"/>
                <a:cs typeface="Verdana"/>
              </a:rPr>
              <a:t>I dropped irrelevant columns</a:t>
            </a:r>
            <a:endParaRPr sz="1000" dirty="0">
              <a:latin typeface="Verdana"/>
              <a:cs typeface="Verdana"/>
            </a:endParaRPr>
          </a:p>
        </p:txBody>
      </p:sp>
      <p:sp>
        <p:nvSpPr>
          <p:cNvPr id="15" name="object 15"/>
          <p:cNvSpPr txBox="1"/>
          <p:nvPr/>
        </p:nvSpPr>
        <p:spPr>
          <a:xfrm>
            <a:off x="8479159" y="3655205"/>
            <a:ext cx="1608667" cy="752408"/>
          </a:xfrm>
          <a:prstGeom prst="rect">
            <a:avLst/>
          </a:prstGeom>
        </p:spPr>
        <p:txBody>
          <a:bodyPr vert="horz" wrap="square" lIns="0" tIns="8467" rIns="0" bIns="0" rtlCol="0">
            <a:spAutoFit/>
          </a:bodyPr>
          <a:lstStyle/>
          <a:p>
            <a:pPr marL="8466">
              <a:spcBef>
                <a:spcPts val="67"/>
              </a:spcBef>
            </a:pPr>
            <a:r>
              <a:rPr sz="1667" b="1" spc="-57" dirty="0">
                <a:solidFill>
                  <a:srgbClr val="1B1A1A"/>
                </a:solidFill>
                <a:latin typeface="Tahoma"/>
                <a:cs typeface="Tahoma"/>
              </a:rPr>
              <a:t>Final</a:t>
            </a:r>
            <a:r>
              <a:rPr sz="1667" b="1" spc="-60" dirty="0">
                <a:solidFill>
                  <a:srgbClr val="1B1A1A"/>
                </a:solidFill>
                <a:latin typeface="Tahoma"/>
                <a:cs typeface="Tahoma"/>
              </a:rPr>
              <a:t> </a:t>
            </a:r>
            <a:r>
              <a:rPr sz="1667" b="1" spc="-13" dirty="0">
                <a:solidFill>
                  <a:srgbClr val="1B1A1A"/>
                </a:solidFill>
                <a:latin typeface="Tahoma"/>
                <a:cs typeface="Tahoma"/>
              </a:rPr>
              <a:t>Data</a:t>
            </a:r>
            <a:endParaRPr sz="1667" dirty="0">
              <a:latin typeface="Tahoma"/>
              <a:cs typeface="Tahoma"/>
            </a:endParaRPr>
          </a:p>
          <a:p>
            <a:pPr marL="41486">
              <a:spcBef>
                <a:spcPts val="1137"/>
              </a:spcBef>
            </a:pPr>
            <a:r>
              <a:rPr sz="1000" spc="-53" dirty="0">
                <a:solidFill>
                  <a:srgbClr val="1B1A1A"/>
                </a:solidFill>
                <a:latin typeface="Verdana"/>
                <a:cs typeface="Verdana"/>
              </a:rPr>
              <a:t>There</a:t>
            </a:r>
            <a:r>
              <a:rPr sz="1000" spc="-73" dirty="0">
                <a:solidFill>
                  <a:srgbClr val="1B1A1A"/>
                </a:solidFill>
                <a:latin typeface="Verdana"/>
                <a:cs typeface="Verdana"/>
              </a:rPr>
              <a:t> </a:t>
            </a:r>
            <a:r>
              <a:rPr sz="1000" spc="-44" dirty="0">
                <a:solidFill>
                  <a:srgbClr val="1B1A1A"/>
                </a:solidFill>
                <a:latin typeface="Verdana"/>
                <a:cs typeface="Verdana"/>
              </a:rPr>
              <a:t>are</a:t>
            </a:r>
            <a:r>
              <a:rPr sz="1000" spc="-73" dirty="0">
                <a:solidFill>
                  <a:srgbClr val="1B1A1A"/>
                </a:solidFill>
                <a:latin typeface="Verdana"/>
                <a:cs typeface="Verdana"/>
              </a:rPr>
              <a:t> </a:t>
            </a:r>
            <a:r>
              <a:rPr lang="en-US" sz="1000" spc="-44" dirty="0">
                <a:solidFill>
                  <a:srgbClr val="1B1A1A"/>
                </a:solidFill>
                <a:latin typeface="Verdana"/>
                <a:cs typeface="Verdana"/>
              </a:rPr>
              <a:t>27</a:t>
            </a:r>
            <a:r>
              <a:rPr sz="1000" spc="-73" dirty="0">
                <a:solidFill>
                  <a:srgbClr val="1B1A1A"/>
                </a:solidFill>
                <a:latin typeface="Verdana"/>
                <a:cs typeface="Verdana"/>
              </a:rPr>
              <a:t> </a:t>
            </a:r>
            <a:r>
              <a:rPr sz="1000" spc="-53" dirty="0">
                <a:solidFill>
                  <a:srgbClr val="1B1A1A"/>
                </a:solidFill>
                <a:latin typeface="Verdana"/>
                <a:cs typeface="Verdana"/>
              </a:rPr>
              <a:t>columns</a:t>
            </a:r>
            <a:r>
              <a:rPr sz="1000" spc="-73" dirty="0">
                <a:solidFill>
                  <a:srgbClr val="1B1A1A"/>
                </a:solidFill>
                <a:latin typeface="Verdana"/>
                <a:cs typeface="Verdana"/>
              </a:rPr>
              <a:t> </a:t>
            </a:r>
            <a:r>
              <a:rPr sz="1000" spc="-13" dirty="0">
                <a:solidFill>
                  <a:srgbClr val="1B1A1A"/>
                </a:solidFill>
                <a:latin typeface="Verdana"/>
                <a:cs typeface="Verdana"/>
              </a:rPr>
              <a:t>with</a:t>
            </a:r>
            <a:endParaRPr sz="1000" dirty="0">
              <a:latin typeface="Verdana"/>
              <a:cs typeface="Verdana"/>
            </a:endParaRPr>
          </a:p>
          <a:p>
            <a:pPr marL="8466">
              <a:spcBef>
                <a:spcPts val="300"/>
              </a:spcBef>
            </a:pPr>
            <a:r>
              <a:rPr lang="en-US" sz="1000" spc="-57" dirty="0">
                <a:solidFill>
                  <a:srgbClr val="1B1A1A"/>
                </a:solidFill>
                <a:latin typeface="Verdana"/>
                <a:cs typeface="Verdana"/>
              </a:rPr>
              <a:t>118565</a:t>
            </a:r>
            <a:r>
              <a:rPr sz="1000" spc="-64" dirty="0">
                <a:solidFill>
                  <a:srgbClr val="1B1A1A"/>
                </a:solidFill>
                <a:latin typeface="Verdana"/>
                <a:cs typeface="Verdana"/>
              </a:rPr>
              <a:t> </a:t>
            </a:r>
            <a:r>
              <a:rPr sz="1000" spc="-13" dirty="0">
                <a:solidFill>
                  <a:srgbClr val="1B1A1A"/>
                </a:solidFill>
                <a:latin typeface="Verdana"/>
                <a:cs typeface="Verdana"/>
              </a:rPr>
              <a:t>rows</a:t>
            </a:r>
            <a:endParaRPr sz="1000" dirty="0">
              <a:latin typeface="Verdana"/>
              <a:cs typeface="Verdana"/>
            </a:endParaRPr>
          </a:p>
        </p:txBody>
      </p:sp>
      <p:sp>
        <p:nvSpPr>
          <p:cNvPr id="16" name="object 16"/>
          <p:cNvSpPr txBox="1"/>
          <p:nvPr/>
        </p:nvSpPr>
        <p:spPr>
          <a:xfrm>
            <a:off x="677334" y="2279947"/>
            <a:ext cx="8326967" cy="521447"/>
          </a:xfrm>
          <a:prstGeom prst="rect">
            <a:avLst/>
          </a:prstGeom>
        </p:spPr>
        <p:txBody>
          <a:bodyPr vert="horz" wrap="square" lIns="0" tIns="8467" rIns="0" bIns="0" rtlCol="0">
            <a:spAutoFit/>
          </a:bodyPr>
          <a:lstStyle/>
          <a:p>
            <a:pPr marL="8466">
              <a:spcBef>
                <a:spcPts val="67"/>
              </a:spcBef>
              <a:tabLst>
                <a:tab pos="2608937" algn="l"/>
                <a:tab pos="5209410" algn="l"/>
                <a:tab pos="7809882" algn="l"/>
              </a:tabLst>
            </a:pPr>
            <a:r>
              <a:rPr sz="3333" b="1" spc="-17" dirty="0">
                <a:solidFill>
                  <a:srgbClr val="FFFFFF"/>
                </a:solidFill>
                <a:latin typeface="Tahoma"/>
                <a:cs typeface="Tahoma"/>
              </a:rPr>
              <a:t>01</a:t>
            </a:r>
            <a:r>
              <a:rPr sz="3333" b="1" dirty="0">
                <a:solidFill>
                  <a:srgbClr val="FFFFFF"/>
                </a:solidFill>
                <a:latin typeface="Tahoma"/>
                <a:cs typeface="Tahoma"/>
              </a:rPr>
              <a:t>	</a:t>
            </a:r>
            <a:r>
              <a:rPr sz="3333" b="1" spc="-17" dirty="0">
                <a:solidFill>
                  <a:srgbClr val="FFFFFF"/>
                </a:solidFill>
                <a:latin typeface="Tahoma"/>
                <a:cs typeface="Tahoma"/>
              </a:rPr>
              <a:t>02</a:t>
            </a:r>
            <a:r>
              <a:rPr sz="3333" b="1" dirty="0">
                <a:solidFill>
                  <a:srgbClr val="FFFFFF"/>
                </a:solidFill>
                <a:latin typeface="Tahoma"/>
                <a:cs typeface="Tahoma"/>
              </a:rPr>
              <a:t>	</a:t>
            </a:r>
            <a:r>
              <a:rPr sz="3333" b="1" spc="-17" dirty="0">
                <a:solidFill>
                  <a:srgbClr val="FFFFFF"/>
                </a:solidFill>
                <a:latin typeface="Tahoma"/>
                <a:cs typeface="Tahoma"/>
              </a:rPr>
              <a:t>03</a:t>
            </a:r>
            <a:r>
              <a:rPr sz="3333" b="1" dirty="0">
                <a:solidFill>
                  <a:srgbClr val="FFFFFF"/>
                </a:solidFill>
                <a:latin typeface="Tahoma"/>
                <a:cs typeface="Tahoma"/>
              </a:rPr>
              <a:t>	</a:t>
            </a:r>
            <a:r>
              <a:rPr sz="3333" b="1" spc="-107" dirty="0">
                <a:solidFill>
                  <a:srgbClr val="FFFFFF"/>
                </a:solidFill>
                <a:latin typeface="Tahoma"/>
                <a:cs typeface="Tahoma"/>
              </a:rPr>
              <a:t>04</a:t>
            </a:r>
            <a:endParaRPr sz="3333">
              <a:latin typeface="Tahoma"/>
              <a:cs typeface="Tahoma"/>
            </a:endParaRPr>
          </a:p>
        </p:txBody>
      </p:sp>
      <p:sp>
        <p:nvSpPr>
          <p:cNvPr id="17" name="Rectangle 1">
            <a:extLst>
              <a:ext uri="{FF2B5EF4-FFF2-40B4-BE49-F238E27FC236}">
                <a16:creationId xmlns:a16="http://schemas.microsoft.com/office/drawing/2014/main" id="{B8EDC142-45F2-9A9A-BBA7-A8C1B370CD62}"/>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118565</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Rectangle 2">
            <a:extLst>
              <a:ext uri="{FF2B5EF4-FFF2-40B4-BE49-F238E27FC236}">
                <a16:creationId xmlns:a16="http://schemas.microsoft.com/office/drawing/2014/main" id="{9145269C-2491-62FD-E44A-A2E07A41C321}"/>
              </a:ext>
            </a:extLst>
          </p:cNvPr>
          <p:cNvSpPr>
            <a:spLocks noChangeArrowheads="1"/>
          </p:cNvSpPr>
          <p:nvPr/>
        </p:nvSpPr>
        <p:spPr bwMode="auto">
          <a:xfrm>
            <a:off x="152400" y="1524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118565</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3">
            <a:extLst>
              <a:ext uri="{FF2B5EF4-FFF2-40B4-BE49-F238E27FC236}">
                <a16:creationId xmlns:a16="http://schemas.microsoft.com/office/drawing/2014/main" id="{72401F41-92FF-5714-B509-45D11E1D228F}"/>
              </a:ext>
            </a:extLst>
          </p:cNvPr>
          <p:cNvSpPr>
            <a:spLocks noChangeArrowheads="1"/>
          </p:cNvSpPr>
          <p:nvPr/>
        </p:nvSpPr>
        <p:spPr bwMode="auto">
          <a:xfrm>
            <a:off x="304800" y="30480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118565</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ea9ff3238d_1_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lnSpc>
                <a:spcPct val="100000"/>
              </a:lnSpc>
              <a:spcBef>
                <a:spcPts val="2400"/>
              </a:spcBef>
              <a:spcAft>
                <a:spcPts val="0"/>
              </a:spcAft>
              <a:buNone/>
            </a:pPr>
            <a:endParaRPr sz="4000" b="1">
              <a:latin typeface="Calibri"/>
              <a:ea typeface="Calibri"/>
              <a:cs typeface="Calibri"/>
              <a:sym typeface="Calibri"/>
            </a:endParaRPr>
          </a:p>
          <a:p>
            <a:pPr marL="0" lvl="0" indent="0" algn="l" rtl="0">
              <a:lnSpc>
                <a:spcPct val="100000"/>
              </a:lnSpc>
              <a:spcBef>
                <a:spcPts val="2400"/>
              </a:spcBef>
              <a:spcAft>
                <a:spcPts val="0"/>
              </a:spcAft>
              <a:buNone/>
            </a:pPr>
            <a:r>
              <a:rPr lang="en-US" sz="4000" b="1">
                <a:latin typeface="Calibri"/>
                <a:ea typeface="Calibri"/>
                <a:cs typeface="Calibri"/>
                <a:sym typeface="Calibri"/>
              </a:rPr>
              <a:t>EDA</a:t>
            </a:r>
            <a:endParaRPr sz="3200" b="1">
              <a:latin typeface="Calibri"/>
              <a:ea typeface="Calibri"/>
              <a:cs typeface="Calibri"/>
              <a:sym typeface="Calibri"/>
            </a:endParaRPr>
          </a:p>
          <a:p>
            <a:pPr marL="0" lvl="0" indent="0" algn="l" rtl="0">
              <a:spcBef>
                <a:spcPts val="600"/>
              </a:spcBef>
              <a:spcAft>
                <a:spcPts val="0"/>
              </a:spcAft>
              <a:buNone/>
            </a:pPr>
            <a:r>
              <a:rPr lang="en-US" sz="3200" b="1">
                <a:solidFill>
                  <a:schemeClr val="dk1"/>
                </a:solidFill>
                <a:latin typeface="Calibri"/>
                <a:ea typeface="Calibri"/>
                <a:cs typeface="Calibri"/>
                <a:sym typeface="Calibri"/>
              </a:rPr>
              <a:t>Visualizing of the columns data:</a:t>
            </a:r>
            <a:endParaRPr sz="3200" b="1">
              <a:solidFill>
                <a:schemeClr val="dk1"/>
              </a:solidFill>
              <a:latin typeface="Calibri"/>
              <a:ea typeface="Calibri"/>
              <a:cs typeface="Calibri"/>
              <a:sym typeface="Calibri"/>
            </a:endParaRPr>
          </a:p>
          <a:p>
            <a:pPr marL="0" lvl="0" indent="0" algn="l" rtl="0">
              <a:lnSpc>
                <a:spcPct val="100000"/>
              </a:lnSpc>
              <a:spcBef>
                <a:spcPts val="0"/>
              </a:spcBef>
              <a:spcAft>
                <a:spcPts val="0"/>
              </a:spcAft>
              <a:buNone/>
            </a:pPr>
            <a:r>
              <a:rPr lang="en-US" sz="2800">
                <a:latin typeface="Calibri"/>
                <a:ea typeface="Calibri"/>
                <a:cs typeface="Calibri"/>
                <a:sym typeface="Calibri"/>
              </a:rPr>
              <a:t>In order to analyze the data we created graph visualization of part of the columns:</a:t>
            </a:r>
            <a:endParaRPr sz="2800">
              <a:latin typeface="Calibri"/>
              <a:ea typeface="Calibri"/>
              <a:cs typeface="Calibri"/>
              <a:sym typeface="Calibri"/>
            </a:endParaRPr>
          </a:p>
          <a:p>
            <a:pPr marL="0" lvl="0" indent="0" algn="l" rtl="0">
              <a:spcBef>
                <a:spcPts val="0"/>
              </a:spcBef>
              <a:spcAft>
                <a:spcPts val="0"/>
              </a:spcAft>
              <a:buNone/>
            </a:pPr>
            <a:r>
              <a:rPr lang="en-US" sz="2900" b="1">
                <a:solidFill>
                  <a:schemeClr val="dk1"/>
                </a:solidFill>
                <a:latin typeface="Calibri"/>
                <a:ea typeface="Calibri"/>
                <a:cs typeface="Calibri"/>
                <a:sym typeface="Calibri"/>
              </a:rPr>
              <a:t>Percentage distribution of observations by hotel:</a:t>
            </a:r>
            <a:endParaRPr sz="2900" b="1">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100"/>
              <a:buFont typeface="Arial"/>
              <a:buNone/>
            </a:pPr>
            <a:endParaRPr sz="2800">
              <a:latin typeface="Calibri"/>
              <a:ea typeface="Calibri"/>
              <a:cs typeface="Calibri"/>
              <a:sym typeface="Calibri"/>
            </a:endParaRPr>
          </a:p>
        </p:txBody>
      </p:sp>
      <p:pic>
        <p:nvPicPr>
          <p:cNvPr id="161" name="Google Shape;161;gea9ff3238d_1_53"/>
          <p:cNvPicPr preferRelativeResize="0"/>
          <p:nvPr/>
        </p:nvPicPr>
        <p:blipFill>
          <a:blip r:embed="rId3">
            <a:alphaModFix/>
          </a:blip>
          <a:stretch>
            <a:fillRect/>
          </a:stretch>
        </p:blipFill>
        <p:spPr>
          <a:xfrm>
            <a:off x="407138" y="2667000"/>
            <a:ext cx="5586522" cy="4067175"/>
          </a:xfrm>
          <a:prstGeom prst="rect">
            <a:avLst/>
          </a:prstGeom>
          <a:noFill/>
          <a:ln>
            <a:noFill/>
          </a:ln>
        </p:spPr>
      </p:pic>
      <p:sp>
        <p:nvSpPr>
          <p:cNvPr id="162" name="Google Shape;162;gea9ff3238d_1_53"/>
          <p:cNvSpPr/>
          <p:nvPr/>
        </p:nvSpPr>
        <p:spPr>
          <a:xfrm>
            <a:off x="75900" y="0"/>
            <a:ext cx="12040200" cy="2667000"/>
          </a:xfrm>
          <a:prstGeom prst="rect">
            <a:avLst/>
          </a:prstGeom>
          <a:solidFill>
            <a:srgbClr val="CFCFCF">
              <a:alpha val="2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TM03457485[[fn=Mesh]]</Template>
  <TotalTime>357</TotalTime>
  <Words>1492</Words>
  <Application>Microsoft Office PowerPoint</Application>
  <PresentationFormat>Widescreen</PresentationFormat>
  <Paragraphs>179</Paragraphs>
  <Slides>27</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Söhne</vt:lpstr>
      <vt:lpstr>Verdana</vt:lpstr>
      <vt:lpstr>Arial</vt:lpstr>
      <vt:lpstr>Quattrocento Sans</vt:lpstr>
      <vt:lpstr>Courier New</vt:lpstr>
      <vt:lpstr>Tahoma</vt:lpstr>
      <vt:lpstr>Helvetica Neue</vt:lpstr>
      <vt:lpstr>Trebuchet MS</vt:lpstr>
      <vt:lpstr>Century Gothic</vt:lpstr>
      <vt:lpstr>Calibri</vt:lpstr>
      <vt:lpstr>Times New Roman</vt:lpstr>
      <vt:lpstr>Office Theme</vt:lpstr>
      <vt:lpstr>PowerPoint Presentation</vt:lpstr>
      <vt:lpstr>PowerPoint Presentation</vt:lpstr>
      <vt:lpstr>Introduction</vt:lpstr>
      <vt:lpstr>PowerPoint Presentation</vt:lpstr>
      <vt:lpstr>Understanding the Business Problem</vt:lpstr>
      <vt:lpstr>The Data</vt:lpstr>
      <vt:lpstr>The features contained in this dataset:</vt:lpstr>
      <vt:lpstr>Preparing Data for Analysis and Modeling</vt:lpstr>
      <vt:lpstr> EDA Visualizing of the columns data: In order to analyze the data we created graph visualization of part of the columns: Percentage distribution of observations by hotel: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Egor Genov</dc:creator>
  <cp:lastModifiedBy>Maya BABU</cp:lastModifiedBy>
  <cp:revision>6</cp:revision>
  <dcterms:created xsi:type="dcterms:W3CDTF">2021-08-12T17:30:42Z</dcterms:created>
  <dcterms:modified xsi:type="dcterms:W3CDTF">2024-04-06T15:15:07Z</dcterms:modified>
</cp:coreProperties>
</file>